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4"/>
  </p:notesMasterIdLst>
  <p:sldIdLst>
    <p:sldId id="256" r:id="rId2"/>
    <p:sldId id="257" r:id="rId3"/>
    <p:sldId id="269" r:id="rId4"/>
    <p:sldId id="307" r:id="rId5"/>
    <p:sldId id="275" r:id="rId6"/>
    <p:sldId id="324" r:id="rId7"/>
    <p:sldId id="322" r:id="rId8"/>
    <p:sldId id="323" r:id="rId9"/>
    <p:sldId id="283" r:id="rId10"/>
    <p:sldId id="281" r:id="rId11"/>
    <p:sldId id="282" r:id="rId12"/>
    <p:sldId id="280" r:id="rId13"/>
    <p:sldId id="279" r:id="rId14"/>
    <p:sldId id="277" r:id="rId15"/>
    <p:sldId id="278" r:id="rId16"/>
    <p:sldId id="308" r:id="rId17"/>
    <p:sldId id="305" r:id="rId18"/>
    <p:sldId id="289" r:id="rId19"/>
    <p:sldId id="291" r:id="rId20"/>
    <p:sldId id="292" r:id="rId21"/>
    <p:sldId id="268" r:id="rId22"/>
    <p:sldId id="304" r:id="rId23"/>
    <p:sldId id="306" r:id="rId24"/>
    <p:sldId id="284" r:id="rId25"/>
    <p:sldId id="285" r:id="rId26"/>
    <p:sldId id="286" r:id="rId27"/>
    <p:sldId id="301" r:id="rId28"/>
    <p:sldId id="261" r:id="rId29"/>
    <p:sldId id="276" r:id="rId30"/>
    <p:sldId id="316" r:id="rId31"/>
    <p:sldId id="311" r:id="rId32"/>
    <p:sldId id="296" r:id="rId33"/>
    <p:sldId id="314" r:id="rId34"/>
    <p:sldId id="310" r:id="rId35"/>
    <p:sldId id="313" r:id="rId36"/>
    <p:sldId id="320" r:id="rId37"/>
    <p:sldId id="260" r:id="rId38"/>
    <p:sldId id="263" r:id="rId39"/>
    <p:sldId id="259" r:id="rId40"/>
    <p:sldId id="318" r:id="rId41"/>
    <p:sldId id="317" r:id="rId42"/>
    <p:sldId id="321" r:id="rId43"/>
    <p:sldId id="312" r:id="rId44"/>
    <p:sldId id="298" r:id="rId45"/>
    <p:sldId id="309" r:id="rId46"/>
    <p:sldId id="272" r:id="rId47"/>
    <p:sldId id="300" r:id="rId48"/>
    <p:sldId id="299" r:id="rId49"/>
    <p:sldId id="319" r:id="rId50"/>
    <p:sldId id="315" r:id="rId51"/>
    <p:sldId id="271" r:id="rId52"/>
    <p:sldId id="302" r:id="rId53"/>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9" d="100"/>
          <a:sy n="99" d="100"/>
        </p:scale>
        <p:origin x="-1032" y="-84"/>
      </p:cViewPr>
      <p:guideLst>
        <p:guide orient="horz" pos="346"/>
        <p:guide pos="2880"/>
      </p:guideLst>
    </p:cSldViewPr>
  </p:slideViewPr>
  <p:notesTextViewPr>
    <p:cViewPr>
      <p:scale>
        <a:sx n="100" d="100"/>
        <a:sy n="100" d="100"/>
      </p:scale>
      <p:origin x="0" y="0"/>
    </p:cViewPr>
  </p:notesTextViewPr>
  <p:sorterViewPr>
    <p:cViewPr>
      <p:scale>
        <a:sx n="70" d="100"/>
        <a:sy n="70"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DD5DCAB8-F262-4F8A-8206-827CC786110D}" type="datetimeFigureOut">
              <a:rPr lang="de-DE" smtClean="0"/>
              <a:pPr/>
              <a:t>19.11.2019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2153" tIns="46077" rIns="92153" bIns="46077"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9D3A26EE-53C8-432B-8770-FAD18EB8E74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Ortshäufungen geben</a:t>
            </a:r>
            <a:r>
              <a:rPr lang="de-DE" baseline="0" dirty="0" smtClean="0"/>
              <a:t> Hinweise auf Anlass-Gründe, Interessenskonflikte:</a:t>
            </a:r>
          </a:p>
          <a:p>
            <a:r>
              <a:rPr lang="de-DE" baseline="0" dirty="0" smtClean="0"/>
              <a:t>Häufigkeitskonzentration auf Uhrzeiten:	Montags 9:00 Uhr, wenn die Therapieprogramme beginnen</a:t>
            </a:r>
          </a:p>
          <a:p>
            <a:r>
              <a:rPr lang="de-DE" baseline="0" dirty="0" smtClean="0"/>
              <a:t>			Mittags 13:00 Uhr, wenn die Teams mit Organisation und Teambesprechungen beschäftigt sind</a:t>
            </a:r>
          </a:p>
          <a:p>
            <a:r>
              <a:rPr lang="de-DE" baseline="0" dirty="0" smtClean="0"/>
              <a:t>Wie viel Impulskontrolle wird Patienten und Mitarbeiter zugemutet: Das System ist explosiv</a:t>
            </a:r>
          </a:p>
          <a:p>
            <a:r>
              <a:rPr lang="de-DE" baseline="0" dirty="0" smtClean="0"/>
              <a:t>ca. 20 Ereignisse/Bett/Jahr.  = 400 Ereignisse/Station/Jahr, mit 20 Betten/Station:  mindestens 1 Ereignis pro Tag</a:t>
            </a:r>
          </a:p>
          <a:p>
            <a:r>
              <a:rPr lang="de-DE" baseline="0" dirty="0" smtClean="0"/>
              <a:t>434 Kliniken und Ableitungen, 365 Tage, 2 Stationen/Klinik =&gt; 320.000 Ereignisse/Jahr</a:t>
            </a:r>
          </a:p>
          <a:p>
            <a:r>
              <a:rPr lang="de-DE" baseline="0" dirty="0" smtClean="0"/>
              <a:t>Davon 50% ZM =&gt; 160.000 ZM/Jahr</a:t>
            </a:r>
            <a:endParaRPr lang="de-DE" dirty="0"/>
          </a:p>
        </p:txBody>
      </p:sp>
      <p:sp>
        <p:nvSpPr>
          <p:cNvPr id="4" name="Foliennummernplatzhalter 3"/>
          <p:cNvSpPr>
            <a:spLocks noGrp="1"/>
          </p:cNvSpPr>
          <p:nvPr>
            <p:ph type="sldNum" sz="quarter" idx="10"/>
          </p:nvPr>
        </p:nvSpPr>
        <p:spPr/>
        <p:txBody>
          <a:bodyPr/>
          <a:lstStyle/>
          <a:p>
            <a:fld id="{2D3E4F08-32F7-4745-AF4D-934E4069D988}" type="slidenum">
              <a:rPr lang="de-DE" smtClean="0"/>
              <a:pPr/>
              <a:t>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B66371A-BA4D-4E75-A59D-DD1CCD168620}" type="datetimeFigureOut">
              <a:rPr lang="de-DE" smtClean="0"/>
              <a:pPr/>
              <a:t>19.11.2019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E8DBFE-29C7-4542-A8AF-83E7082F098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6371A-BA4D-4E75-A59D-DD1CCD168620}" type="datetimeFigureOut">
              <a:rPr lang="de-DE" smtClean="0"/>
              <a:pPr/>
              <a:t>19.11.2019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8DBFE-29C7-4542-A8AF-83E7082F098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rzp.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de.wikipedia.org/wiki/Liechtenstein" TargetMode="External"/><Relationship Id="rId3" Type="http://schemas.openxmlformats.org/officeDocument/2006/relationships/hyperlink" Target="https://de.wikipedia.org/wiki/Hessen" TargetMode="External"/><Relationship Id="rId7" Type="http://schemas.openxmlformats.org/officeDocument/2006/relationships/hyperlink" Target="https://de.wikipedia.org/wiki/Steuerhinterziehung_(Deutschland)" TargetMode="External"/><Relationship Id="rId2" Type="http://schemas.openxmlformats.org/officeDocument/2006/relationships/hyperlink" Target="https://de.wikipedia.org/wiki/Politische_Aff%C3%A4re" TargetMode="External"/><Relationship Id="rId1" Type="http://schemas.openxmlformats.org/officeDocument/2006/relationships/slideLayout" Target="../slideLayouts/slideLayout7.xml"/><Relationship Id="rId6" Type="http://schemas.openxmlformats.org/officeDocument/2006/relationships/hyperlink" Target="https://de.wikipedia.org/wiki/Steuerfahnder-Aff%C3%A4re" TargetMode="External"/><Relationship Id="rId5" Type="http://schemas.openxmlformats.org/officeDocument/2006/relationships/hyperlink" Target="https://de.wikipedia.org/wiki/Anpassungsst%C3%B6rung" TargetMode="External"/><Relationship Id="rId10" Type="http://schemas.openxmlformats.org/officeDocument/2006/relationships/image" Target="../media/image1.jpeg"/><Relationship Id="rId4" Type="http://schemas.openxmlformats.org/officeDocument/2006/relationships/hyperlink" Target="https://de.wikipedia.org/wiki/Steuerfahndung" TargetMode="External"/><Relationship Id="rId9" Type="http://schemas.openxmlformats.org/officeDocument/2006/relationships/hyperlink" Target="https://de.wikipedia.org/wiki/Commerzbank"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x-kultursemiotik.de/" TargetMode="External"/><Relationship Id="rId3" Type="http://schemas.openxmlformats.org/officeDocument/2006/relationships/image" Target="../media/image13.jpeg"/><Relationship Id="rId7" Type="http://schemas.openxmlformats.org/officeDocument/2006/relationships/hyperlink" Target="http://www.facebook.com/srzpde"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http://www.srzp.de/" TargetMode="External"/><Relationship Id="rId11" Type="http://schemas.openxmlformats.org/officeDocument/2006/relationships/hyperlink" Target="https://asbk.pipp.pro/" TargetMode="External"/><Relationship Id="rId5" Type="http://schemas.openxmlformats.org/officeDocument/2006/relationships/image" Target="../media/image15.jpeg"/><Relationship Id="rId10" Type="http://schemas.openxmlformats.org/officeDocument/2006/relationships/hyperlink" Target="https://www.pipp.pro/" TargetMode="External"/><Relationship Id="rId4" Type="http://schemas.openxmlformats.org/officeDocument/2006/relationships/image" Target="../media/image14.jpeg"/><Relationship Id="rId9" Type="http://schemas.openxmlformats.org/officeDocument/2006/relationships/hyperlink" Target="https://srzp.pipp.pro/"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2829" y="512763"/>
            <a:ext cx="8458341" cy="5755422"/>
          </a:xfrm>
          <a:prstGeom prst="rect">
            <a:avLst/>
          </a:prstGeom>
          <a:noFill/>
        </p:spPr>
        <p:txBody>
          <a:bodyPr wrap="none" rtlCol="0">
            <a:spAutoFit/>
          </a:bodyPr>
          <a:lstStyle/>
          <a:p>
            <a:r>
              <a:rPr lang="de-DE" sz="2400" u="sng" smtClean="0">
                <a:solidFill>
                  <a:srgbClr val="FFFF00"/>
                </a:solidFill>
              </a:rPr>
              <a:t>Gute Rahmenbedingungen in der psychiatrischen Versorgung</a:t>
            </a:r>
          </a:p>
          <a:p>
            <a:pPr algn="ctr"/>
            <a:endParaRPr lang="de-DE" sz="2000" smtClean="0">
              <a:solidFill>
                <a:srgbClr val="FFFF00"/>
              </a:solidFill>
            </a:endParaRPr>
          </a:p>
          <a:p>
            <a:pPr lvl="2"/>
            <a:r>
              <a:rPr lang="de-DE" sz="2000" smtClean="0">
                <a:solidFill>
                  <a:srgbClr val="FFFF00"/>
                </a:solidFill>
              </a:rPr>
              <a:t>Tagung der H-GSP, Marburg, 8.10.2019 ,  13:30 Uhr</a:t>
            </a:r>
          </a:p>
          <a:p>
            <a:pPr algn="ctr"/>
            <a:endParaRPr lang="de-DE" sz="2000" smtClean="0">
              <a:solidFill>
                <a:srgbClr val="FFFF00"/>
              </a:solidFill>
            </a:endParaRPr>
          </a:p>
          <a:p>
            <a:pPr algn="ctr"/>
            <a:endParaRPr lang="de-DE" sz="2000">
              <a:solidFill>
                <a:srgbClr val="FFFF00"/>
              </a:solidFill>
            </a:endParaRPr>
          </a:p>
          <a:p>
            <a:pPr algn="ctr"/>
            <a:endParaRPr lang="de-DE" sz="2000" smtClean="0">
              <a:solidFill>
                <a:srgbClr val="FFFF00"/>
              </a:solidFill>
            </a:endParaRPr>
          </a:p>
          <a:p>
            <a:r>
              <a:rPr lang="de-DE" sz="2400" u="sng" smtClean="0">
                <a:solidFill>
                  <a:schemeClr val="bg1"/>
                </a:solidFill>
              </a:rPr>
              <a:t>Psychiatrie ohne Zwang und Gewalt – Weder Utopie noch Realität</a:t>
            </a:r>
          </a:p>
          <a:p>
            <a:r>
              <a:rPr lang="de-DE" sz="2000" smtClean="0">
                <a:solidFill>
                  <a:srgbClr val="FFFF00"/>
                </a:solidFill>
              </a:rPr>
              <a:t>	</a:t>
            </a:r>
            <a:r>
              <a:rPr lang="de-DE" sz="2000" i="1" smtClean="0">
                <a:solidFill>
                  <a:srgbClr val="FFFF00"/>
                </a:solidFill>
              </a:rPr>
              <a:t>PD Dr. Stephan Debus</a:t>
            </a:r>
            <a:r>
              <a:rPr lang="de-DE" sz="2000" smtClean="0">
                <a:solidFill>
                  <a:srgbClr val="FFFF00"/>
                </a:solidFill>
              </a:rPr>
              <a:t>, </a:t>
            </a:r>
          </a:p>
          <a:p>
            <a:r>
              <a:rPr lang="de-DE" sz="2000" smtClean="0">
                <a:solidFill>
                  <a:srgbClr val="FFFF00"/>
                </a:solidFill>
              </a:rPr>
              <a:t>	Medizinische Hochschule Hannover, </a:t>
            </a:r>
          </a:p>
          <a:p>
            <a:r>
              <a:rPr lang="de-DE" sz="2000" smtClean="0">
                <a:solidFill>
                  <a:srgbClr val="FFFF00"/>
                </a:solidFill>
              </a:rPr>
              <a:t>	Klinik für Psychiatrie, Sozialpsychiatrie und Psychotherapie.</a:t>
            </a:r>
          </a:p>
          <a:p>
            <a:endParaRPr lang="de-DE" sz="2000" smtClean="0">
              <a:solidFill>
                <a:srgbClr val="FFFF00"/>
              </a:solidFill>
            </a:endParaRPr>
          </a:p>
          <a:p>
            <a:r>
              <a:rPr lang="de-DE" sz="2000" smtClean="0">
                <a:solidFill>
                  <a:srgbClr val="FFFF00"/>
                </a:solidFill>
              </a:rPr>
              <a:t>	Forschungsprojekt (SRZP): </a:t>
            </a:r>
          </a:p>
          <a:p>
            <a:r>
              <a:rPr lang="de-DE" sz="2000" smtClean="0">
                <a:solidFill>
                  <a:srgbClr val="FFFF00"/>
                </a:solidFill>
              </a:rPr>
              <a:t>	„Simulation und Reduktion von Zwangsmaßnahmen in der Psychiatrie“</a:t>
            </a:r>
          </a:p>
          <a:p>
            <a:r>
              <a:rPr lang="de-DE" sz="2000" smtClean="0">
                <a:solidFill>
                  <a:srgbClr val="FFFF00"/>
                </a:solidFill>
              </a:rPr>
              <a:t>	Einführungsvideo: auf </a:t>
            </a:r>
            <a:r>
              <a:rPr lang="de-DE" sz="2000" smtClean="0">
                <a:solidFill>
                  <a:srgbClr val="FFFF00"/>
                </a:solidFill>
                <a:hlinkClick r:id="rId2"/>
              </a:rPr>
              <a:t>www.srzp.de</a:t>
            </a:r>
            <a:endParaRPr lang="de-DE" sz="2000" smtClean="0">
              <a:solidFill>
                <a:srgbClr val="FFFF00"/>
              </a:solidFill>
            </a:endParaRPr>
          </a:p>
          <a:p>
            <a:pPr algn="ctr"/>
            <a:endParaRPr lang="de-DE" sz="2000" smtClean="0">
              <a:solidFill>
                <a:srgbClr val="FFFF00"/>
              </a:solidFill>
            </a:endParaRPr>
          </a:p>
          <a:p>
            <a:r>
              <a:rPr lang="de-DE" sz="2000" smtClean="0">
                <a:solidFill>
                  <a:srgbClr val="FFFF00"/>
                </a:solidFill>
              </a:rPr>
              <a:t>	DGSP-Fachausschuss „Netzwerk: Psychiatrie ohne Gewalt“ (NPOG)</a:t>
            </a:r>
          </a:p>
          <a:p>
            <a:endParaRPr lang="de-DE" sz="2000" smtClean="0">
              <a:solidFill>
                <a:srgbClr val="FFFF00"/>
              </a:solidFill>
            </a:endParaRPr>
          </a:p>
          <a:p>
            <a:r>
              <a:rPr lang="de-DE" sz="2000" smtClean="0">
                <a:solidFill>
                  <a:srgbClr val="FFFF00"/>
                </a:solidFill>
              </a:rPr>
              <a:t>	DGSP Mandatsträger bei S3-Leitlinien zur „Verhinderung von Zwang“</a:t>
            </a:r>
          </a:p>
        </p:txBody>
      </p:sp>
      <p:pic>
        <p:nvPicPr>
          <p:cNvPr id="3" name="Grafik 2"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295636" y="0"/>
            <a:ext cx="7848363" cy="6489340"/>
            <a:chOff x="1295636" y="0"/>
            <a:chExt cx="7848363" cy="6489340"/>
          </a:xfrm>
        </p:grpSpPr>
        <p:sp>
          <p:nvSpPr>
            <p:cNvPr id="3" name="Text Box 2"/>
            <p:cNvSpPr txBox="1">
              <a:spLocks noChangeArrowheads="1"/>
            </p:cNvSpPr>
            <p:nvPr/>
          </p:nvSpPr>
          <p:spPr bwMode="auto">
            <a:xfrm>
              <a:off x="1799692" y="512763"/>
              <a:ext cx="4543425" cy="457200"/>
            </a:xfrm>
            <a:prstGeom prst="rect">
              <a:avLst/>
            </a:prstGeom>
            <a:noFill/>
            <a:ln w="9525">
              <a:noFill/>
              <a:miter lim="800000"/>
              <a:headEnd/>
              <a:tailEnd/>
            </a:ln>
            <a:effectLst/>
          </p:spPr>
          <p:txBody>
            <a:bodyPr wrap="none">
              <a:spAutoFit/>
            </a:bodyPr>
            <a:lstStyle/>
            <a:p>
              <a:r>
                <a:rPr lang="de-DE" sz="2400">
                  <a:solidFill>
                    <a:srgbClr val="FFFF00"/>
                  </a:solidFill>
                </a:rPr>
                <a:t>Szenen-Beispiel:  Einer und Alle</a:t>
              </a:r>
            </a:p>
          </p:txBody>
        </p:sp>
        <p:sp>
          <p:nvSpPr>
            <p:cNvPr id="4" name="Text Box 3"/>
            <p:cNvSpPr txBox="1">
              <a:spLocks noChangeArrowheads="1"/>
            </p:cNvSpPr>
            <p:nvPr/>
          </p:nvSpPr>
          <p:spPr bwMode="auto">
            <a:xfrm>
              <a:off x="1403350" y="1196975"/>
              <a:ext cx="5568950" cy="641350"/>
            </a:xfrm>
            <a:prstGeom prst="rect">
              <a:avLst/>
            </a:prstGeom>
            <a:noFill/>
            <a:ln w="9525">
              <a:noFill/>
              <a:miter lim="800000"/>
              <a:headEnd/>
              <a:tailEnd/>
            </a:ln>
            <a:effectLst/>
          </p:spPr>
          <p:txBody>
            <a:bodyPr wrap="none">
              <a:spAutoFit/>
            </a:bodyPr>
            <a:lstStyle/>
            <a:p>
              <a:pPr marL="720725" indent="-720725"/>
              <a:r>
                <a:rPr lang="de-DE">
                  <a:solidFill>
                    <a:srgbClr val="FFFF00"/>
                  </a:solidFill>
                </a:rPr>
                <a:t>Notfall Situation auf einer psychiatrischen Akutstation</a:t>
              </a:r>
            </a:p>
            <a:p>
              <a:pPr marL="720725" indent="-720725"/>
              <a:r>
                <a:rPr lang="de-DE">
                  <a:solidFill>
                    <a:srgbClr val="FFFF00"/>
                  </a:solidFill>
                </a:rPr>
                <a:t>	</a:t>
              </a:r>
            </a:p>
          </p:txBody>
        </p:sp>
        <p:sp>
          <p:nvSpPr>
            <p:cNvPr id="5" name="Oval 4"/>
            <p:cNvSpPr>
              <a:spLocks noChangeArrowheads="1"/>
            </p:cNvSpPr>
            <p:nvPr/>
          </p:nvSpPr>
          <p:spPr bwMode="auto">
            <a:xfrm>
              <a:off x="3203575" y="2276475"/>
              <a:ext cx="431800" cy="431800"/>
            </a:xfrm>
            <a:prstGeom prst="ellipse">
              <a:avLst/>
            </a:prstGeom>
            <a:noFill/>
            <a:ln w="28575">
              <a:solidFill>
                <a:srgbClr val="FFFF00"/>
              </a:solidFill>
              <a:round/>
              <a:headEnd/>
              <a:tailEnd/>
            </a:ln>
            <a:effectLst/>
          </p:spPr>
          <p:txBody>
            <a:bodyPr wrap="none" anchor="ctr"/>
            <a:lstStyle/>
            <a:p>
              <a:r>
                <a:rPr lang="de-DE" smtClean="0">
                  <a:solidFill>
                    <a:schemeClr val="accent1">
                      <a:lumMod val="20000"/>
                      <a:lumOff val="80000"/>
                    </a:schemeClr>
                  </a:solidFill>
                </a:rPr>
                <a:t>T</a:t>
              </a:r>
              <a:endParaRPr lang="de-DE">
                <a:solidFill>
                  <a:schemeClr val="accent1">
                    <a:lumMod val="20000"/>
                    <a:lumOff val="80000"/>
                  </a:schemeClr>
                </a:solidFill>
              </a:endParaRPr>
            </a:p>
          </p:txBody>
        </p:sp>
        <p:sp>
          <p:nvSpPr>
            <p:cNvPr id="6" name="Oval 5"/>
            <p:cNvSpPr>
              <a:spLocks noChangeArrowheads="1"/>
            </p:cNvSpPr>
            <p:nvPr/>
          </p:nvSpPr>
          <p:spPr bwMode="auto">
            <a:xfrm>
              <a:off x="3995738" y="2349500"/>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7" name="Oval 6"/>
            <p:cNvSpPr>
              <a:spLocks noChangeArrowheads="1"/>
            </p:cNvSpPr>
            <p:nvPr/>
          </p:nvSpPr>
          <p:spPr bwMode="auto">
            <a:xfrm>
              <a:off x="3419475" y="4221163"/>
              <a:ext cx="431800" cy="431800"/>
            </a:xfrm>
            <a:prstGeom prst="ellipse">
              <a:avLst/>
            </a:prstGeom>
            <a:solidFill>
              <a:srgbClr val="FF5050"/>
            </a:solidFill>
            <a:ln w="9525">
              <a:solidFill>
                <a:schemeClr val="tx1"/>
              </a:solidFill>
              <a:round/>
              <a:headEnd/>
              <a:tailEnd/>
            </a:ln>
            <a:effectLst/>
          </p:spPr>
          <p:txBody>
            <a:bodyPr wrap="none" anchor="ctr"/>
            <a:lstStyle/>
            <a:p>
              <a:r>
                <a:rPr lang="de-DE" smtClean="0"/>
                <a:t>P</a:t>
              </a:r>
              <a:endParaRPr lang="de-DE"/>
            </a:p>
          </p:txBody>
        </p:sp>
        <p:sp>
          <p:nvSpPr>
            <p:cNvPr id="8" name="Oval 7"/>
            <p:cNvSpPr>
              <a:spLocks noChangeArrowheads="1"/>
            </p:cNvSpPr>
            <p:nvPr/>
          </p:nvSpPr>
          <p:spPr bwMode="auto">
            <a:xfrm>
              <a:off x="4716463" y="2492375"/>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9" name="Oval 8"/>
            <p:cNvSpPr>
              <a:spLocks noChangeArrowheads="1"/>
            </p:cNvSpPr>
            <p:nvPr/>
          </p:nvSpPr>
          <p:spPr bwMode="auto">
            <a:xfrm>
              <a:off x="5292725" y="2924175"/>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10" name="Oval 9"/>
            <p:cNvSpPr>
              <a:spLocks noChangeArrowheads="1"/>
            </p:cNvSpPr>
            <p:nvPr/>
          </p:nvSpPr>
          <p:spPr bwMode="auto">
            <a:xfrm>
              <a:off x="5580063" y="3573463"/>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11" name="Oval 10"/>
            <p:cNvSpPr>
              <a:spLocks noChangeArrowheads="1"/>
            </p:cNvSpPr>
            <p:nvPr/>
          </p:nvSpPr>
          <p:spPr bwMode="auto">
            <a:xfrm>
              <a:off x="5508625" y="4292600"/>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12" name="Oval 11"/>
            <p:cNvSpPr>
              <a:spLocks noChangeArrowheads="1"/>
            </p:cNvSpPr>
            <p:nvPr/>
          </p:nvSpPr>
          <p:spPr bwMode="auto">
            <a:xfrm>
              <a:off x="5292725" y="4941888"/>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sp>
          <p:nvSpPr>
            <p:cNvPr id="13" name="Oval 12"/>
            <p:cNvSpPr>
              <a:spLocks noChangeArrowheads="1"/>
            </p:cNvSpPr>
            <p:nvPr/>
          </p:nvSpPr>
          <p:spPr bwMode="auto">
            <a:xfrm>
              <a:off x="4787900" y="5589588"/>
              <a:ext cx="431800" cy="4318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endParaRPr lang="de-DE"/>
            </a:p>
          </p:txBody>
        </p:sp>
        <p:pic>
          <p:nvPicPr>
            <p:cNvPr id="14" name="Grafik 13" descr="Kugel_RZ.jpg"/>
            <p:cNvPicPr>
              <a:picLocks noChangeAspect="1"/>
            </p:cNvPicPr>
            <p:nvPr/>
          </p:nvPicPr>
          <p:blipFill>
            <a:blip r:embed="rId2" cstate="print"/>
            <a:stretch>
              <a:fillRect/>
            </a:stretch>
          </p:blipFill>
          <p:spPr>
            <a:xfrm>
              <a:off x="8666076" y="0"/>
              <a:ext cx="477923" cy="476672"/>
            </a:xfrm>
            <a:prstGeom prst="rect">
              <a:avLst/>
            </a:prstGeom>
          </p:spPr>
        </p:pic>
        <p:sp>
          <p:nvSpPr>
            <p:cNvPr id="15" name="Ellipse 14"/>
            <p:cNvSpPr/>
            <p:nvPr/>
          </p:nvSpPr>
          <p:spPr>
            <a:xfrm>
              <a:off x="8424428" y="216886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8172400" y="216886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7920372" y="216886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7668344" y="216886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7524836" y="2348880"/>
              <a:ext cx="1278299" cy="338554"/>
            </a:xfrm>
            <a:prstGeom prst="rect">
              <a:avLst/>
            </a:prstGeom>
            <a:noFill/>
            <a:ln w="0">
              <a:noFill/>
            </a:ln>
          </p:spPr>
          <p:txBody>
            <a:bodyPr wrap="none" rtlCol="0">
              <a:spAutoFit/>
            </a:bodyPr>
            <a:lstStyle/>
            <a:p>
              <a:r>
                <a:rPr lang="de-DE" sz="1600" smtClean="0">
                  <a:solidFill>
                    <a:schemeClr val="accent1">
                      <a:lumMod val="20000"/>
                      <a:lumOff val="80000"/>
                    </a:schemeClr>
                  </a:solidFill>
                </a:rPr>
                <a:t>Mitpatienten</a:t>
              </a:r>
              <a:endParaRPr lang="de-DE" sz="1600">
                <a:solidFill>
                  <a:schemeClr val="accent1">
                    <a:lumMod val="20000"/>
                    <a:lumOff val="80000"/>
                  </a:schemeClr>
                </a:solidFill>
              </a:endParaRPr>
            </a:p>
          </p:txBody>
        </p:sp>
        <p:cxnSp>
          <p:nvCxnSpPr>
            <p:cNvPr id="20" name="Gerade Verbindung mit Pfeil 19"/>
            <p:cNvCxnSpPr>
              <a:stCxn id="5" idx="4"/>
              <a:endCxn id="7" idx="0"/>
            </p:cNvCxnSpPr>
            <p:nvPr/>
          </p:nvCxnSpPr>
          <p:spPr>
            <a:xfrm>
              <a:off x="3419475" y="2708275"/>
              <a:ext cx="215900" cy="1512888"/>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1295636" y="1844824"/>
              <a:ext cx="5580620" cy="4644516"/>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descr="Kugel_RZ.jpg"/>
          <p:cNvPicPr>
            <a:picLocks noChangeAspect="1"/>
          </p:cNvPicPr>
          <p:nvPr/>
        </p:nvPicPr>
        <p:blipFill>
          <a:blip r:embed="rId2" cstate="print"/>
          <a:stretch>
            <a:fillRect/>
          </a:stretch>
        </p:blipFill>
        <p:spPr>
          <a:xfrm>
            <a:off x="8666076" y="0"/>
            <a:ext cx="477923" cy="476672"/>
          </a:xfrm>
          <a:prstGeom prst="rect">
            <a:avLst/>
          </a:prstGeom>
        </p:spPr>
      </p:pic>
      <p:grpSp>
        <p:nvGrpSpPr>
          <p:cNvPr id="48" name="Gruppieren 47"/>
          <p:cNvGrpSpPr/>
          <p:nvPr/>
        </p:nvGrpSpPr>
        <p:grpSpPr>
          <a:xfrm>
            <a:off x="71754" y="512763"/>
            <a:ext cx="9000492" cy="5796644"/>
            <a:chOff x="0" y="404664"/>
            <a:chExt cx="9000492" cy="5796644"/>
          </a:xfrm>
        </p:grpSpPr>
        <p:sp>
          <p:nvSpPr>
            <p:cNvPr id="3" name="Ellipse 2"/>
            <p:cNvSpPr/>
            <p:nvPr/>
          </p:nvSpPr>
          <p:spPr>
            <a:xfrm>
              <a:off x="2051720" y="2888940"/>
              <a:ext cx="720080" cy="6840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P</a:t>
              </a:r>
              <a:endParaRPr lang="de-DE"/>
            </a:p>
          </p:txBody>
        </p:sp>
        <p:sp>
          <p:nvSpPr>
            <p:cNvPr id="4" name="Ellipse 3"/>
            <p:cNvSpPr/>
            <p:nvPr/>
          </p:nvSpPr>
          <p:spPr>
            <a:xfrm>
              <a:off x="4121950" y="2888940"/>
              <a:ext cx="900100" cy="6840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RD-1</a:t>
              </a:r>
              <a:endParaRPr lang="de-DE"/>
            </a:p>
          </p:txBody>
        </p:sp>
        <p:sp>
          <p:nvSpPr>
            <p:cNvPr id="5" name="Ellipse 4"/>
            <p:cNvSpPr/>
            <p:nvPr/>
          </p:nvSpPr>
          <p:spPr>
            <a:xfrm>
              <a:off x="5436096" y="2888940"/>
              <a:ext cx="900100" cy="6840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RD-2</a:t>
              </a:r>
              <a:endParaRPr lang="de-DE"/>
            </a:p>
          </p:txBody>
        </p:sp>
        <p:sp>
          <p:nvSpPr>
            <p:cNvPr id="6" name="Ellipse 5"/>
            <p:cNvSpPr/>
            <p:nvPr/>
          </p:nvSpPr>
          <p:spPr>
            <a:xfrm>
              <a:off x="1691680" y="2312876"/>
              <a:ext cx="4968552" cy="1764196"/>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256076" y="440668"/>
              <a:ext cx="1260140" cy="46805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Leitstelle</a:t>
              </a:r>
              <a:endParaRPr lang="de-DE"/>
            </a:p>
          </p:txBody>
        </p:sp>
        <p:cxnSp>
          <p:nvCxnSpPr>
            <p:cNvPr id="8" name="Gerade Verbindung mit Pfeil 7"/>
            <p:cNvCxnSpPr>
              <a:stCxn id="7" idx="2"/>
              <a:endCxn id="5" idx="0"/>
            </p:cNvCxnSpPr>
            <p:nvPr/>
          </p:nvCxnSpPr>
          <p:spPr>
            <a:xfrm>
              <a:off x="5886146" y="908720"/>
              <a:ext cx="0" cy="1980220"/>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3" idx="6"/>
              <a:endCxn id="4" idx="2"/>
            </p:cNvCxnSpPr>
            <p:nvPr/>
          </p:nvCxnSpPr>
          <p:spPr>
            <a:xfrm>
              <a:off x="2771800" y="3230978"/>
              <a:ext cx="1350150" cy="0"/>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3851920" y="5049180"/>
              <a:ext cx="612068"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NEF</a:t>
              </a:r>
              <a:endParaRPr lang="de-DE" sz="1600"/>
            </a:p>
          </p:txBody>
        </p:sp>
        <p:sp>
          <p:nvSpPr>
            <p:cNvPr id="11" name="Rechteck 10"/>
            <p:cNvSpPr/>
            <p:nvPr/>
          </p:nvSpPr>
          <p:spPr>
            <a:xfrm>
              <a:off x="4608004" y="5049180"/>
              <a:ext cx="612068"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POL</a:t>
              </a:r>
              <a:endParaRPr lang="de-DE" sz="1600"/>
            </a:p>
          </p:txBody>
        </p:sp>
        <p:sp>
          <p:nvSpPr>
            <p:cNvPr id="12" name="Rechteck 11"/>
            <p:cNvSpPr/>
            <p:nvPr/>
          </p:nvSpPr>
          <p:spPr>
            <a:xfrm>
              <a:off x="6876256" y="5049180"/>
              <a:ext cx="648072"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SPDi</a:t>
              </a:r>
              <a:endParaRPr lang="de-DE" sz="1600"/>
            </a:p>
          </p:txBody>
        </p:sp>
        <p:sp>
          <p:nvSpPr>
            <p:cNvPr id="13" name="Rechteck 12"/>
            <p:cNvSpPr/>
            <p:nvPr/>
          </p:nvSpPr>
          <p:spPr>
            <a:xfrm>
              <a:off x="7596336" y="5049180"/>
              <a:ext cx="684076"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KTW</a:t>
              </a:r>
              <a:endParaRPr lang="de-DE" sz="1600"/>
            </a:p>
          </p:txBody>
        </p:sp>
        <p:sp>
          <p:nvSpPr>
            <p:cNvPr id="14" name="Rechteck 13"/>
            <p:cNvSpPr/>
            <p:nvPr/>
          </p:nvSpPr>
          <p:spPr>
            <a:xfrm>
              <a:off x="6156176" y="5049180"/>
              <a:ext cx="612068"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NäD</a:t>
              </a:r>
              <a:endParaRPr lang="de-DE" sz="1600"/>
            </a:p>
          </p:txBody>
        </p:sp>
        <p:sp>
          <p:nvSpPr>
            <p:cNvPr id="15" name="Rechteck 14"/>
            <p:cNvSpPr/>
            <p:nvPr/>
          </p:nvSpPr>
          <p:spPr>
            <a:xfrm>
              <a:off x="5400092" y="5049180"/>
              <a:ext cx="612068"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FEU</a:t>
              </a:r>
              <a:endParaRPr lang="de-DE" sz="1600"/>
            </a:p>
          </p:txBody>
        </p:sp>
        <p:sp>
          <p:nvSpPr>
            <p:cNvPr id="16" name="Rechteck 15"/>
            <p:cNvSpPr/>
            <p:nvPr/>
          </p:nvSpPr>
          <p:spPr>
            <a:xfrm>
              <a:off x="8388424" y="5049180"/>
              <a:ext cx="612068"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a:t>
              </a:r>
              <a:endParaRPr lang="de-DE"/>
            </a:p>
          </p:txBody>
        </p:sp>
        <p:cxnSp>
          <p:nvCxnSpPr>
            <p:cNvPr id="17" name="Gewinkelte Verbindung 23"/>
            <p:cNvCxnSpPr>
              <a:stCxn id="7" idx="3"/>
              <a:endCxn id="16" idx="0"/>
            </p:cNvCxnSpPr>
            <p:nvPr/>
          </p:nvCxnSpPr>
          <p:spPr>
            <a:xfrm>
              <a:off x="6516216" y="674694"/>
              <a:ext cx="2178242" cy="4374486"/>
            </a:xfrm>
            <a:prstGeom prst="bentConnector2">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1835696" y="479715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1835696" y="5013176"/>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1835696" y="522920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1835696" y="5445224"/>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99592" y="281693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647564" y="281693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395536" y="281693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143508" y="281693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1943708" y="980728"/>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1943708" y="1196752"/>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1943708" y="1412776"/>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1943708" y="1628800"/>
              <a:ext cx="216024" cy="18002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1547664" y="5733256"/>
              <a:ext cx="720080"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Haus</a:t>
              </a:r>
              <a:endParaRPr lang="de-DE"/>
            </a:p>
          </p:txBody>
        </p:sp>
        <p:sp>
          <p:nvSpPr>
            <p:cNvPr id="31" name="Rechteck 30"/>
            <p:cNvSpPr/>
            <p:nvPr/>
          </p:nvSpPr>
          <p:spPr>
            <a:xfrm>
              <a:off x="1619672" y="404664"/>
              <a:ext cx="828092"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smtClean="0"/>
                <a:t>Straße</a:t>
              </a:r>
              <a:endParaRPr lang="de-DE" sz="1600"/>
            </a:p>
          </p:txBody>
        </p:sp>
        <p:sp>
          <p:nvSpPr>
            <p:cNvPr id="32" name="Rechteck 31"/>
            <p:cNvSpPr/>
            <p:nvPr/>
          </p:nvSpPr>
          <p:spPr>
            <a:xfrm>
              <a:off x="143508" y="2240868"/>
              <a:ext cx="1080120" cy="46805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smtClean="0"/>
                <a:t>Einrichtung</a:t>
              </a:r>
              <a:endParaRPr lang="de-DE" sz="1400"/>
            </a:p>
          </p:txBody>
        </p:sp>
        <p:sp>
          <p:nvSpPr>
            <p:cNvPr id="33" name="Textfeld 32"/>
            <p:cNvSpPr txBox="1"/>
            <p:nvPr/>
          </p:nvSpPr>
          <p:spPr>
            <a:xfrm>
              <a:off x="2123728" y="1124744"/>
              <a:ext cx="1024127" cy="584775"/>
            </a:xfrm>
            <a:prstGeom prst="rect">
              <a:avLst/>
            </a:prstGeom>
            <a:noFill/>
          </p:spPr>
          <p:txBody>
            <a:bodyPr wrap="none" rtlCol="0">
              <a:spAutoFit/>
            </a:bodyPr>
            <a:lstStyle/>
            <a:p>
              <a:r>
                <a:rPr lang="de-DE" sz="1600" smtClean="0">
                  <a:solidFill>
                    <a:schemeClr val="accent1">
                      <a:lumMod val="20000"/>
                      <a:lumOff val="80000"/>
                    </a:schemeClr>
                  </a:solidFill>
                </a:rPr>
                <a:t>Passanten</a:t>
              </a:r>
            </a:p>
            <a:p>
              <a:r>
                <a:rPr lang="de-DE" sz="1600" smtClean="0">
                  <a:solidFill>
                    <a:schemeClr val="accent1">
                      <a:lumMod val="20000"/>
                      <a:lumOff val="80000"/>
                    </a:schemeClr>
                  </a:solidFill>
                </a:rPr>
                <a:t>ST-V-TN</a:t>
              </a:r>
              <a:endParaRPr lang="de-DE" sz="1600">
                <a:solidFill>
                  <a:schemeClr val="accent1">
                    <a:lumMod val="20000"/>
                    <a:lumOff val="80000"/>
                  </a:schemeClr>
                </a:solidFill>
              </a:endParaRPr>
            </a:p>
          </p:txBody>
        </p:sp>
        <p:sp>
          <p:nvSpPr>
            <p:cNvPr id="34" name="Textfeld 33"/>
            <p:cNvSpPr txBox="1"/>
            <p:nvPr/>
          </p:nvSpPr>
          <p:spPr>
            <a:xfrm>
              <a:off x="2159732" y="5013176"/>
              <a:ext cx="1139799" cy="584775"/>
            </a:xfrm>
            <a:prstGeom prst="rect">
              <a:avLst/>
            </a:prstGeom>
            <a:noFill/>
            <a:ln>
              <a:noFill/>
            </a:ln>
          </p:spPr>
          <p:txBody>
            <a:bodyPr wrap="none" rtlCol="0">
              <a:spAutoFit/>
            </a:bodyPr>
            <a:lstStyle/>
            <a:p>
              <a:r>
                <a:rPr lang="de-DE" sz="1600" smtClean="0">
                  <a:solidFill>
                    <a:schemeClr val="accent1">
                      <a:lumMod val="20000"/>
                      <a:lumOff val="80000"/>
                    </a:schemeClr>
                  </a:solidFill>
                </a:rPr>
                <a:t>Angehörige</a:t>
              </a:r>
            </a:p>
            <a:p>
              <a:r>
                <a:rPr lang="de-DE" sz="1600" smtClean="0">
                  <a:solidFill>
                    <a:schemeClr val="accent1">
                      <a:lumMod val="20000"/>
                      <a:lumOff val="80000"/>
                    </a:schemeClr>
                  </a:solidFill>
                </a:rPr>
                <a:t>Nachbarn</a:t>
              </a:r>
              <a:endParaRPr lang="de-DE" sz="1600">
                <a:solidFill>
                  <a:schemeClr val="accent1">
                    <a:lumMod val="20000"/>
                    <a:lumOff val="80000"/>
                  </a:schemeClr>
                </a:solidFill>
              </a:endParaRPr>
            </a:p>
          </p:txBody>
        </p:sp>
        <p:sp>
          <p:nvSpPr>
            <p:cNvPr id="35" name="Textfeld 34"/>
            <p:cNvSpPr txBox="1"/>
            <p:nvPr/>
          </p:nvSpPr>
          <p:spPr>
            <a:xfrm>
              <a:off x="0" y="2996952"/>
              <a:ext cx="1278299" cy="584775"/>
            </a:xfrm>
            <a:prstGeom prst="rect">
              <a:avLst/>
            </a:prstGeom>
            <a:noFill/>
            <a:ln w="0">
              <a:noFill/>
            </a:ln>
          </p:spPr>
          <p:txBody>
            <a:bodyPr wrap="none" rtlCol="0">
              <a:spAutoFit/>
            </a:bodyPr>
            <a:lstStyle/>
            <a:p>
              <a:r>
                <a:rPr lang="de-DE" sz="1600" smtClean="0">
                  <a:solidFill>
                    <a:schemeClr val="accent1">
                      <a:lumMod val="20000"/>
                      <a:lumOff val="80000"/>
                    </a:schemeClr>
                  </a:solidFill>
                </a:rPr>
                <a:t>Personal</a:t>
              </a:r>
            </a:p>
            <a:p>
              <a:r>
                <a:rPr lang="de-DE" sz="1600" smtClean="0">
                  <a:solidFill>
                    <a:schemeClr val="accent1">
                      <a:lumMod val="20000"/>
                      <a:lumOff val="80000"/>
                    </a:schemeClr>
                  </a:solidFill>
                </a:rPr>
                <a:t>Mitpatienten</a:t>
              </a:r>
              <a:endParaRPr lang="de-DE" sz="1600">
                <a:solidFill>
                  <a:schemeClr val="accent1">
                    <a:lumMod val="20000"/>
                    <a:lumOff val="80000"/>
                  </a:schemeClr>
                </a:solidFill>
              </a:endParaRPr>
            </a:p>
          </p:txBody>
        </p:sp>
        <p:cxnSp>
          <p:nvCxnSpPr>
            <p:cNvPr id="36" name="Gerade Verbindung mit Pfeil 35"/>
            <p:cNvCxnSpPr>
              <a:stCxn id="4" idx="6"/>
              <a:endCxn id="5" idx="2"/>
            </p:cNvCxnSpPr>
            <p:nvPr/>
          </p:nvCxnSpPr>
          <p:spPr>
            <a:xfrm>
              <a:off x="5022050" y="3230978"/>
              <a:ext cx="414046" cy="0"/>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1295636" y="1592796"/>
              <a:ext cx="6084676" cy="3132348"/>
            </a:xfrm>
            <a:prstGeom prst="ellipse">
              <a:avLst/>
            </a:prstGeom>
            <a:noFill/>
            <a:ln>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links und rechts 37"/>
            <p:cNvSpPr/>
            <p:nvPr/>
          </p:nvSpPr>
          <p:spPr>
            <a:xfrm>
              <a:off x="6696236" y="2944368"/>
              <a:ext cx="64807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oben und unten 38"/>
            <p:cNvSpPr/>
            <p:nvPr/>
          </p:nvSpPr>
          <p:spPr>
            <a:xfrm>
              <a:off x="4087368" y="1628800"/>
              <a:ext cx="484632" cy="6760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3059832" y="2420888"/>
              <a:ext cx="1386533" cy="307777"/>
            </a:xfrm>
            <a:prstGeom prst="rect">
              <a:avLst/>
            </a:prstGeom>
            <a:noFill/>
          </p:spPr>
          <p:txBody>
            <a:bodyPr wrap="none" rtlCol="0">
              <a:spAutoFit/>
            </a:bodyPr>
            <a:lstStyle/>
            <a:p>
              <a:r>
                <a:rPr lang="de-DE" sz="1400" smtClean="0">
                  <a:solidFill>
                    <a:srgbClr val="FFFF00"/>
                  </a:solidFill>
                </a:rPr>
                <a:t>Notfall-Situation</a:t>
              </a:r>
              <a:endParaRPr lang="de-DE" sz="1400">
                <a:solidFill>
                  <a:srgbClr val="FFFF00"/>
                </a:solidFill>
              </a:endParaRPr>
            </a:p>
          </p:txBody>
        </p:sp>
        <p:cxnSp>
          <p:nvCxnSpPr>
            <p:cNvPr id="42" name="Gerade Verbindung 41"/>
            <p:cNvCxnSpPr>
              <a:stCxn id="16" idx="1"/>
              <a:endCxn id="13" idx="3"/>
            </p:cNvCxnSpPr>
            <p:nvPr/>
          </p:nvCxnSpPr>
          <p:spPr>
            <a:xfrm flipH="1">
              <a:off x="8280412" y="5283206"/>
              <a:ext cx="10801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15" idx="1"/>
              <a:endCxn id="11" idx="3"/>
            </p:cNvCxnSpPr>
            <p:nvPr/>
          </p:nvCxnSpPr>
          <p:spPr>
            <a:xfrm flipH="1">
              <a:off x="5220072" y="5283206"/>
              <a:ext cx="1800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11" idx="1"/>
              <a:endCxn id="10" idx="3"/>
            </p:cNvCxnSpPr>
            <p:nvPr/>
          </p:nvCxnSpPr>
          <p:spPr>
            <a:xfrm flipH="1">
              <a:off x="4463988" y="5283206"/>
              <a:ext cx="14401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a:stCxn id="14" idx="1"/>
              <a:endCxn id="15" idx="3"/>
            </p:cNvCxnSpPr>
            <p:nvPr/>
          </p:nvCxnSpPr>
          <p:spPr>
            <a:xfrm flipH="1">
              <a:off x="6012160" y="5283206"/>
              <a:ext cx="14401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stCxn id="12" idx="1"/>
              <a:endCxn id="14" idx="3"/>
            </p:cNvCxnSpPr>
            <p:nvPr/>
          </p:nvCxnSpPr>
          <p:spPr>
            <a:xfrm flipH="1">
              <a:off x="6768244" y="5283206"/>
              <a:ext cx="10801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a:stCxn id="13" idx="1"/>
              <a:endCxn id="12" idx="3"/>
            </p:cNvCxnSpPr>
            <p:nvPr/>
          </p:nvCxnSpPr>
          <p:spPr>
            <a:xfrm flipH="1">
              <a:off x="7524328" y="5283206"/>
              <a:ext cx="7200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41981" y="512763"/>
            <a:ext cx="8660037" cy="5985956"/>
            <a:chOff x="338116" y="692696"/>
            <a:chExt cx="8660037" cy="5985956"/>
          </a:xfrm>
        </p:grpSpPr>
        <p:pic>
          <p:nvPicPr>
            <p:cNvPr id="2" name="Grafik 1" descr="Modell-Gewalt-personalisiert.jpg"/>
            <p:cNvPicPr>
              <a:picLocks noChangeAspect="1"/>
            </p:cNvPicPr>
            <p:nvPr/>
          </p:nvPicPr>
          <p:blipFill>
            <a:blip r:embed="rId2" cstate="print"/>
            <a:srcRect t="2751" r="24059" b="67850"/>
            <a:stretch>
              <a:fillRect/>
            </a:stretch>
          </p:blipFill>
          <p:spPr>
            <a:xfrm>
              <a:off x="338116" y="692696"/>
              <a:ext cx="8582607" cy="5472608"/>
            </a:xfrm>
            <a:prstGeom prst="rect">
              <a:avLst/>
            </a:prstGeom>
          </p:spPr>
        </p:pic>
        <p:sp>
          <p:nvSpPr>
            <p:cNvPr id="3" name="Textfeld 2"/>
            <p:cNvSpPr txBox="1"/>
            <p:nvPr/>
          </p:nvSpPr>
          <p:spPr>
            <a:xfrm>
              <a:off x="7956376" y="3284984"/>
              <a:ext cx="755335" cy="1323439"/>
            </a:xfrm>
            <a:prstGeom prst="rect">
              <a:avLst/>
            </a:prstGeom>
            <a:noFill/>
          </p:spPr>
          <p:txBody>
            <a:bodyPr wrap="none" rtlCol="0">
              <a:spAutoFit/>
            </a:bodyPr>
            <a:lstStyle/>
            <a:p>
              <a:r>
                <a:rPr lang="de-DE" sz="8000" smtClean="0">
                  <a:solidFill>
                    <a:srgbClr val="FF0000"/>
                  </a:solidFill>
                </a:rPr>
                <a:t>?</a:t>
              </a:r>
              <a:endParaRPr lang="de-DE" sz="8000">
                <a:solidFill>
                  <a:srgbClr val="FF0000"/>
                </a:solidFill>
              </a:endParaRPr>
            </a:p>
          </p:txBody>
        </p:sp>
        <p:sp>
          <p:nvSpPr>
            <p:cNvPr id="4" name="Textfeld 3"/>
            <p:cNvSpPr txBox="1"/>
            <p:nvPr/>
          </p:nvSpPr>
          <p:spPr>
            <a:xfrm>
              <a:off x="755576" y="3284984"/>
              <a:ext cx="755335" cy="1323439"/>
            </a:xfrm>
            <a:prstGeom prst="rect">
              <a:avLst/>
            </a:prstGeom>
            <a:noFill/>
          </p:spPr>
          <p:txBody>
            <a:bodyPr wrap="none" rtlCol="0">
              <a:spAutoFit/>
            </a:bodyPr>
            <a:lstStyle/>
            <a:p>
              <a:r>
                <a:rPr lang="de-DE" sz="8000" smtClean="0">
                  <a:solidFill>
                    <a:srgbClr val="FF0000"/>
                  </a:solidFill>
                </a:rPr>
                <a:t>?</a:t>
              </a:r>
              <a:endParaRPr lang="de-DE" sz="8000">
                <a:solidFill>
                  <a:srgbClr val="FF0000"/>
                </a:solidFill>
              </a:endParaRPr>
            </a:p>
          </p:txBody>
        </p:sp>
        <p:sp>
          <p:nvSpPr>
            <p:cNvPr id="5" name="Textfeld 4"/>
            <p:cNvSpPr txBox="1"/>
            <p:nvPr/>
          </p:nvSpPr>
          <p:spPr>
            <a:xfrm>
              <a:off x="755576" y="6309320"/>
              <a:ext cx="8242577" cy="369332"/>
            </a:xfrm>
            <a:prstGeom prst="rect">
              <a:avLst/>
            </a:prstGeom>
            <a:noFill/>
          </p:spPr>
          <p:txBody>
            <a:bodyPr wrap="none" rtlCol="0">
              <a:spAutoFit/>
            </a:bodyPr>
            <a:lstStyle/>
            <a:p>
              <a:r>
                <a:rPr lang="de-DE" smtClean="0">
                  <a:solidFill>
                    <a:srgbClr val="FFFF00"/>
                  </a:solidFill>
                </a:rPr>
                <a:t>aus:      Walter, G. et.al. (2012)  Aggression und Aggressionsmanagment, S. 80</a:t>
              </a:r>
              <a:endParaRPr lang="de-DE">
                <a:solidFill>
                  <a:srgbClr val="FFFF00"/>
                </a:solidFill>
              </a:endParaRPr>
            </a:p>
          </p:txBody>
        </p:sp>
      </p:grpSp>
      <p:pic>
        <p:nvPicPr>
          <p:cNvPr id="7" name="Grafik 6"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893749" y="512763"/>
            <a:ext cx="7356501" cy="5521702"/>
            <a:chOff x="827585" y="188913"/>
            <a:chExt cx="7356501" cy="5521702"/>
          </a:xfrm>
        </p:grpSpPr>
        <p:sp>
          <p:nvSpPr>
            <p:cNvPr id="162818" name="Text Box 2"/>
            <p:cNvSpPr txBox="1">
              <a:spLocks noChangeArrowheads="1"/>
            </p:cNvSpPr>
            <p:nvPr/>
          </p:nvSpPr>
          <p:spPr bwMode="auto">
            <a:xfrm>
              <a:off x="2627314" y="188913"/>
              <a:ext cx="4237037" cy="457200"/>
            </a:xfrm>
            <a:prstGeom prst="rect">
              <a:avLst/>
            </a:prstGeom>
            <a:noFill/>
            <a:ln w="9525">
              <a:noFill/>
              <a:miter lim="800000"/>
              <a:headEnd/>
              <a:tailEnd/>
            </a:ln>
            <a:effectLst/>
          </p:spPr>
          <p:txBody>
            <a:bodyPr wrap="none">
              <a:spAutoFit/>
            </a:bodyPr>
            <a:lstStyle/>
            <a:p>
              <a:r>
                <a:rPr lang="de-DE" sz="2400">
                  <a:solidFill>
                    <a:srgbClr val="FFFF00"/>
                  </a:solidFill>
                </a:rPr>
                <a:t>Gefährlichkeit von Situationen</a:t>
              </a:r>
            </a:p>
          </p:txBody>
        </p:sp>
        <p:sp>
          <p:nvSpPr>
            <p:cNvPr id="162819" name="Text Box 3"/>
            <p:cNvSpPr txBox="1">
              <a:spLocks noChangeArrowheads="1"/>
            </p:cNvSpPr>
            <p:nvPr/>
          </p:nvSpPr>
          <p:spPr bwMode="auto">
            <a:xfrm>
              <a:off x="827585" y="1124744"/>
              <a:ext cx="7356501" cy="4585871"/>
            </a:xfrm>
            <a:prstGeom prst="rect">
              <a:avLst/>
            </a:prstGeom>
            <a:noFill/>
            <a:ln w="9525">
              <a:noFill/>
              <a:miter lim="800000"/>
              <a:headEnd/>
              <a:tailEnd/>
            </a:ln>
            <a:effectLst/>
          </p:spPr>
          <p:txBody>
            <a:bodyPr wrap="none">
              <a:spAutoFit/>
            </a:bodyPr>
            <a:lstStyle/>
            <a:p>
              <a:r>
                <a:rPr lang="de-DE" smtClean="0">
                  <a:solidFill>
                    <a:srgbClr val="FFFF00"/>
                  </a:solidFill>
                </a:rPr>
                <a:t>z.B</a:t>
              </a:r>
              <a:r>
                <a:rPr lang="de-DE" dirty="0" smtClean="0">
                  <a:solidFill>
                    <a:srgbClr val="FFFF00"/>
                  </a:solidFill>
                </a:rPr>
                <a:t>.:</a:t>
              </a:r>
            </a:p>
            <a:p>
              <a:endParaRPr lang="de-DE" dirty="0" smtClean="0">
                <a:solidFill>
                  <a:srgbClr val="FFFF00"/>
                </a:solidFill>
              </a:endParaRPr>
            </a:p>
            <a:p>
              <a:endParaRPr lang="de-DE" dirty="0" smtClean="0">
                <a:solidFill>
                  <a:srgbClr val="FFFF00"/>
                </a:solidFill>
              </a:endParaRPr>
            </a:p>
            <a:p>
              <a:r>
                <a:rPr lang="de-DE" sz="2000" dirty="0" smtClean="0">
                  <a:solidFill>
                    <a:schemeClr val="accent5"/>
                  </a:solidFill>
                </a:rPr>
                <a:t>Personalschlüssel sinkt </a:t>
              </a:r>
              <a:r>
                <a:rPr lang="de-DE" sz="2000" dirty="0" smtClean="0">
                  <a:solidFill>
                    <a:schemeClr val="accent5"/>
                  </a:solidFill>
                  <a:sym typeface="Wingdings" pitchFamily="2" charset="2"/>
                </a:rPr>
                <a:t> Zwangsmaßnahmen </a:t>
              </a:r>
              <a:r>
                <a:rPr lang="de-DE" sz="2000" smtClean="0">
                  <a:solidFill>
                    <a:schemeClr val="accent5"/>
                  </a:solidFill>
                  <a:sym typeface="Wingdings" pitchFamily="2" charset="2"/>
                </a:rPr>
                <a:t>nehmen zu/ab</a:t>
              </a:r>
              <a:endParaRPr lang="de-DE" sz="2000" dirty="0" smtClean="0">
                <a:solidFill>
                  <a:schemeClr val="accent5"/>
                </a:solidFill>
                <a:sym typeface="Wingdings" pitchFamily="2" charset="2"/>
              </a:endParaRPr>
            </a:p>
            <a:p>
              <a:endParaRPr lang="de-DE" sz="2000" dirty="0" smtClean="0">
                <a:solidFill>
                  <a:srgbClr val="FFFF00"/>
                </a:solidFill>
                <a:sym typeface="Wingdings" pitchFamily="2" charset="2"/>
              </a:endParaRPr>
            </a:p>
            <a:p>
              <a:r>
                <a:rPr lang="de-DE" sz="2000" dirty="0" smtClean="0">
                  <a:solidFill>
                    <a:schemeClr val="accent5"/>
                  </a:solidFill>
                  <a:sym typeface="Wingdings" pitchFamily="2" charset="2"/>
                </a:rPr>
                <a:t>Dokumentationseinführung  Zwangsmaßnahmen nehmen ab</a:t>
              </a:r>
            </a:p>
            <a:p>
              <a:endParaRPr lang="de-DE" sz="2000" dirty="0" smtClean="0">
                <a:solidFill>
                  <a:srgbClr val="FFFF00"/>
                </a:solidFill>
                <a:sym typeface="Wingdings" pitchFamily="2" charset="2"/>
              </a:endParaRPr>
            </a:p>
            <a:p>
              <a:endParaRPr lang="de-DE" sz="2000" dirty="0" smtClean="0">
                <a:solidFill>
                  <a:srgbClr val="FFFF00"/>
                </a:solidFill>
                <a:sym typeface="Wingdings" pitchFamily="2" charset="2"/>
              </a:endParaRPr>
            </a:p>
            <a:p>
              <a:endParaRPr lang="de-DE" sz="2000" dirty="0" smtClean="0">
                <a:solidFill>
                  <a:srgbClr val="FFFF00"/>
                </a:solidFill>
                <a:sym typeface="Wingdings" pitchFamily="2" charset="2"/>
              </a:endParaRPr>
            </a:p>
            <a:p>
              <a:endParaRPr lang="de-DE" sz="2000" dirty="0" smtClean="0">
                <a:solidFill>
                  <a:srgbClr val="FFFF00"/>
                </a:solidFill>
                <a:sym typeface="Wingdings" pitchFamily="2" charset="2"/>
              </a:endParaRPr>
            </a:p>
            <a:p>
              <a:endParaRPr lang="de-DE" sz="2000" dirty="0" smtClean="0">
                <a:solidFill>
                  <a:srgbClr val="FFFF00"/>
                </a:solidFill>
                <a:sym typeface="Wingdings" pitchFamily="2" charset="2"/>
              </a:endParaRPr>
            </a:p>
            <a:p>
              <a:r>
                <a:rPr lang="de-DE" sz="2000" dirty="0" smtClean="0">
                  <a:solidFill>
                    <a:srgbClr val="FFFF00"/>
                  </a:solidFill>
                  <a:sym typeface="Wingdings" pitchFamily="2" charset="2"/>
                </a:rPr>
                <a:t>Was geschieht tatsächlich? Und unter welchen Bedingungen?</a:t>
              </a:r>
            </a:p>
            <a:p>
              <a:endParaRPr lang="de-DE" dirty="0">
                <a:solidFill>
                  <a:srgbClr val="FFFF00"/>
                </a:solidFill>
                <a:sym typeface="Wingdings" pitchFamily="2" charset="2"/>
              </a:endParaRPr>
            </a:p>
            <a:p>
              <a:endParaRPr lang="de-DE" sz="2000" dirty="0" smtClean="0">
                <a:solidFill>
                  <a:srgbClr val="FFFF00"/>
                </a:solidFill>
                <a:sym typeface="Wingdings" pitchFamily="2" charset="2"/>
              </a:endParaRPr>
            </a:p>
            <a:p>
              <a:r>
                <a:rPr lang="de-DE" sz="2000" dirty="0" smtClean="0">
                  <a:solidFill>
                    <a:srgbClr val="FFFF00"/>
                  </a:solidFill>
                  <a:sym typeface="Wingdings" pitchFamily="2" charset="2"/>
                </a:rPr>
                <a:t>Diskursforschung notwendig!</a:t>
              </a:r>
            </a:p>
          </p:txBody>
        </p:sp>
      </p:grpSp>
      <p:pic>
        <p:nvPicPr>
          <p:cNvPr id="4" name="Grafik 3" descr="Kugel_RZ.jpg"/>
          <p:cNvPicPr>
            <a:picLocks noChangeAspect="1"/>
          </p:cNvPicPr>
          <p:nvPr/>
        </p:nvPicPr>
        <p:blipFill>
          <a:blip r:embed="rId2" cstate="print"/>
          <a:stretch>
            <a:fillRect/>
          </a:stretch>
        </p:blipFill>
        <p:spPr>
          <a:xfrm>
            <a:off x="8666077" y="0"/>
            <a:ext cx="477923" cy="4766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9572" y="512763"/>
            <a:ext cx="7953075" cy="4616648"/>
          </a:xfrm>
          <a:prstGeom prst="rect">
            <a:avLst/>
          </a:prstGeom>
          <a:noFill/>
        </p:spPr>
        <p:txBody>
          <a:bodyPr wrap="none" rtlCol="0">
            <a:spAutoFit/>
          </a:bodyPr>
          <a:lstStyle/>
          <a:p>
            <a:endParaRPr lang="de-DE" sz="3600" smtClean="0">
              <a:solidFill>
                <a:srgbClr val="FFFF00"/>
              </a:solidFill>
            </a:endParaRPr>
          </a:p>
          <a:p>
            <a:pPr algn="ctr"/>
            <a:r>
              <a:rPr lang="de-DE" sz="3600" smtClean="0">
                <a:solidFill>
                  <a:srgbClr val="FFFF00"/>
                </a:solidFill>
              </a:rPr>
              <a:t>Was aber geschieht tatsächlich in</a:t>
            </a:r>
          </a:p>
          <a:p>
            <a:pPr algn="ctr"/>
            <a:r>
              <a:rPr lang="de-DE" sz="3600" smtClean="0">
                <a:solidFill>
                  <a:srgbClr val="FFFF00"/>
                </a:solidFill>
              </a:rPr>
              <a:t>psychiatrischen Gefährdungssituationen?</a:t>
            </a:r>
          </a:p>
          <a:p>
            <a:endParaRPr lang="de-DE" sz="3600" smtClean="0">
              <a:solidFill>
                <a:srgbClr val="FFFF00"/>
              </a:solidFill>
            </a:endParaRPr>
          </a:p>
          <a:p>
            <a:r>
              <a:rPr lang="de-DE" sz="3600" smtClean="0">
                <a:solidFill>
                  <a:srgbClr val="FFFF00"/>
                </a:solidFill>
              </a:rPr>
              <a:t>Filmausschnitt: Alltag in der Psychiatrie</a:t>
            </a:r>
          </a:p>
          <a:p>
            <a:r>
              <a:rPr lang="de-DE" sz="2400" smtClean="0">
                <a:solidFill>
                  <a:srgbClr val="FFFF00"/>
                </a:solidFill>
              </a:rPr>
              <a:t>	Zwangsfixierung: Frau Zatina-Miova</a:t>
            </a:r>
          </a:p>
          <a:p>
            <a:endParaRPr lang="de-DE" smtClean="0">
              <a:solidFill>
                <a:srgbClr val="FFFF00"/>
              </a:solidFill>
            </a:endParaRPr>
          </a:p>
          <a:p>
            <a:endParaRPr lang="de-DE" smtClean="0">
              <a:solidFill>
                <a:srgbClr val="FFFF00"/>
              </a:solidFill>
            </a:endParaRPr>
          </a:p>
          <a:p>
            <a:r>
              <a:rPr lang="de-DE" smtClean="0">
                <a:solidFill>
                  <a:srgbClr val="FFFF00"/>
                </a:solidFill>
              </a:rPr>
              <a:t>	Film von Ilan Klipper, 2010</a:t>
            </a:r>
          </a:p>
          <a:p>
            <a:r>
              <a:rPr lang="de-DE" smtClean="0">
                <a:solidFill>
                  <a:srgbClr val="FFFF00"/>
                </a:solidFill>
              </a:rPr>
              <a:t>	Saint- Anne-Hospital, Paris</a:t>
            </a:r>
          </a:p>
          <a:p>
            <a:endParaRPr lang="de-DE">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Kugel_RZ.jpg"/>
          <p:cNvPicPr>
            <a:picLocks noChangeAspect="1"/>
          </p:cNvPicPr>
          <p:nvPr/>
        </p:nvPicPr>
        <p:blipFill>
          <a:blip r:embed="rId2" cstate="print"/>
          <a:stretch>
            <a:fillRect/>
          </a:stretch>
        </p:blipFill>
        <p:spPr>
          <a:xfrm>
            <a:off x="8666076" y="0"/>
            <a:ext cx="477923" cy="476672"/>
          </a:xfrm>
          <a:prstGeom prst="rect">
            <a:avLst/>
          </a:prstGeom>
        </p:spPr>
      </p:pic>
      <p:grpSp>
        <p:nvGrpSpPr>
          <p:cNvPr id="11" name="Gruppieren 10"/>
          <p:cNvGrpSpPr/>
          <p:nvPr/>
        </p:nvGrpSpPr>
        <p:grpSpPr>
          <a:xfrm>
            <a:off x="755576" y="512763"/>
            <a:ext cx="8028739" cy="5841940"/>
            <a:chOff x="899592" y="548680"/>
            <a:chExt cx="8028739" cy="5841940"/>
          </a:xfrm>
        </p:grpSpPr>
        <p:sp>
          <p:nvSpPr>
            <p:cNvPr id="2" name="Textfeld 1"/>
            <p:cNvSpPr txBox="1"/>
            <p:nvPr/>
          </p:nvSpPr>
          <p:spPr>
            <a:xfrm>
              <a:off x="1042988" y="1700808"/>
              <a:ext cx="4425250" cy="369332"/>
            </a:xfrm>
            <a:prstGeom prst="rect">
              <a:avLst/>
            </a:prstGeom>
            <a:noFill/>
          </p:spPr>
          <p:txBody>
            <a:bodyPr wrap="none" rtlCol="0">
              <a:spAutoFit/>
            </a:bodyPr>
            <a:lstStyle/>
            <a:p>
              <a:r>
                <a:rPr lang="de-DE" smtClean="0">
                  <a:solidFill>
                    <a:srgbClr val="FFFF00"/>
                  </a:solidFill>
                </a:rPr>
                <a:t>Worum geht es: um Selbstgefährdung? </a:t>
              </a:r>
              <a:endParaRPr lang="de-DE">
                <a:solidFill>
                  <a:srgbClr val="FFFF00"/>
                </a:solidFill>
              </a:endParaRPr>
            </a:p>
          </p:txBody>
        </p:sp>
        <p:sp>
          <p:nvSpPr>
            <p:cNvPr id="3" name="Rechteck 2"/>
            <p:cNvSpPr/>
            <p:nvPr/>
          </p:nvSpPr>
          <p:spPr>
            <a:xfrm>
              <a:off x="899592" y="548680"/>
              <a:ext cx="7800533" cy="461665"/>
            </a:xfrm>
            <a:prstGeom prst="rect">
              <a:avLst/>
            </a:prstGeom>
          </p:spPr>
          <p:txBody>
            <a:bodyPr wrap="none">
              <a:spAutoFit/>
            </a:bodyPr>
            <a:lstStyle/>
            <a:p>
              <a:pPr lvl="0"/>
              <a:r>
                <a:rPr lang="de-DE" sz="2400" u="sng" smtClean="0">
                  <a:solidFill>
                    <a:srgbClr val="FFFF00"/>
                  </a:solidFill>
                </a:rPr>
                <a:t>Fragen zum Film: „Alltag in der Psychiatrie“, Ilan Klipper</a:t>
              </a:r>
              <a:endParaRPr lang="de-DE" sz="2400" u="sng">
                <a:solidFill>
                  <a:srgbClr val="FFFF00"/>
                </a:solidFill>
              </a:endParaRPr>
            </a:p>
          </p:txBody>
        </p:sp>
        <p:sp>
          <p:nvSpPr>
            <p:cNvPr id="4" name="Textfeld 3"/>
            <p:cNvSpPr txBox="1"/>
            <p:nvPr/>
          </p:nvSpPr>
          <p:spPr>
            <a:xfrm>
              <a:off x="1042988" y="2348880"/>
              <a:ext cx="6558527" cy="646331"/>
            </a:xfrm>
            <a:prstGeom prst="rect">
              <a:avLst/>
            </a:prstGeom>
            <a:noFill/>
          </p:spPr>
          <p:txBody>
            <a:bodyPr wrap="none" rtlCol="0">
              <a:spAutoFit/>
            </a:bodyPr>
            <a:lstStyle/>
            <a:p>
              <a:r>
                <a:rPr lang="de-DE" smtClean="0">
                  <a:solidFill>
                    <a:srgbClr val="FFFF00"/>
                  </a:solidFill>
                </a:rPr>
                <a:t>Was wird in der Patientenakte/SOAS etc. dokumentiert?</a:t>
              </a:r>
            </a:p>
            <a:p>
              <a:r>
                <a:rPr lang="de-DE" smtClean="0">
                  <a:solidFill>
                    <a:srgbClr val="FFFF00"/>
                  </a:solidFill>
                </a:rPr>
                <a:t>	Wie verlässlich ist die Dokumentation, Melderegister etc.?</a:t>
              </a:r>
              <a:endParaRPr lang="de-DE">
                <a:solidFill>
                  <a:srgbClr val="FFFF00"/>
                </a:solidFill>
              </a:endParaRPr>
            </a:p>
          </p:txBody>
        </p:sp>
        <p:sp>
          <p:nvSpPr>
            <p:cNvPr id="5" name="Textfeld 4"/>
            <p:cNvSpPr txBox="1"/>
            <p:nvPr/>
          </p:nvSpPr>
          <p:spPr>
            <a:xfrm>
              <a:off x="1043608" y="3212976"/>
              <a:ext cx="6710491" cy="369332"/>
            </a:xfrm>
            <a:prstGeom prst="rect">
              <a:avLst/>
            </a:prstGeom>
            <a:noFill/>
          </p:spPr>
          <p:txBody>
            <a:bodyPr wrap="none" rtlCol="0">
              <a:spAutoFit/>
            </a:bodyPr>
            <a:lstStyle/>
            <a:p>
              <a:r>
                <a:rPr lang="de-DE" smtClean="0">
                  <a:solidFill>
                    <a:srgbClr val="FFFF00"/>
                  </a:solidFill>
                </a:rPr>
                <a:t>Wie kann es sein, dass ein ganzes Team die Absurdität nicht bemerkt?</a:t>
              </a:r>
              <a:endParaRPr lang="de-DE">
                <a:solidFill>
                  <a:srgbClr val="FFFF00"/>
                </a:solidFill>
              </a:endParaRPr>
            </a:p>
          </p:txBody>
        </p:sp>
        <p:sp>
          <p:nvSpPr>
            <p:cNvPr id="6" name="Textfeld 5"/>
            <p:cNvSpPr txBox="1"/>
            <p:nvPr/>
          </p:nvSpPr>
          <p:spPr>
            <a:xfrm>
              <a:off x="1043608" y="3933056"/>
              <a:ext cx="6147901" cy="369332"/>
            </a:xfrm>
            <a:prstGeom prst="rect">
              <a:avLst/>
            </a:prstGeom>
            <a:noFill/>
          </p:spPr>
          <p:txBody>
            <a:bodyPr wrap="none" rtlCol="0">
              <a:spAutoFit/>
            </a:bodyPr>
            <a:lstStyle/>
            <a:p>
              <a:r>
                <a:rPr lang="de-DE" smtClean="0">
                  <a:solidFill>
                    <a:srgbClr val="FFFF00"/>
                  </a:solidFill>
                </a:rPr>
                <a:t>Wie häufig treten solche „(auto-)aggressiven Vorfälle“ auf?</a:t>
              </a:r>
              <a:endParaRPr lang="de-DE">
                <a:solidFill>
                  <a:srgbClr val="FFFF00"/>
                </a:solidFill>
              </a:endParaRPr>
            </a:p>
          </p:txBody>
        </p:sp>
        <p:sp>
          <p:nvSpPr>
            <p:cNvPr id="7" name="Textfeld 6"/>
            <p:cNvSpPr txBox="1"/>
            <p:nvPr/>
          </p:nvSpPr>
          <p:spPr>
            <a:xfrm>
              <a:off x="1043608" y="4653136"/>
              <a:ext cx="5378395" cy="369332"/>
            </a:xfrm>
            <a:prstGeom prst="rect">
              <a:avLst/>
            </a:prstGeom>
            <a:noFill/>
          </p:spPr>
          <p:txBody>
            <a:bodyPr wrap="none" rtlCol="0">
              <a:spAutoFit/>
            </a:bodyPr>
            <a:lstStyle/>
            <a:p>
              <a:r>
                <a:rPr lang="de-DE" smtClean="0">
                  <a:solidFill>
                    <a:srgbClr val="FFFF00"/>
                  </a:solidFill>
                </a:rPr>
                <a:t>Wie wurde kommuniziert? Rahmenwechselverbot?</a:t>
              </a:r>
              <a:endParaRPr lang="de-DE">
                <a:solidFill>
                  <a:srgbClr val="FFFF00"/>
                </a:solidFill>
              </a:endParaRPr>
            </a:p>
          </p:txBody>
        </p:sp>
        <p:sp>
          <p:nvSpPr>
            <p:cNvPr id="8" name="Textfeld 7"/>
            <p:cNvSpPr txBox="1"/>
            <p:nvPr/>
          </p:nvSpPr>
          <p:spPr>
            <a:xfrm>
              <a:off x="1043608" y="5373216"/>
              <a:ext cx="4346062" cy="369332"/>
            </a:xfrm>
            <a:prstGeom prst="rect">
              <a:avLst/>
            </a:prstGeom>
            <a:noFill/>
          </p:spPr>
          <p:txBody>
            <a:bodyPr wrap="none" rtlCol="0">
              <a:spAutoFit/>
            </a:bodyPr>
            <a:lstStyle/>
            <a:p>
              <a:r>
                <a:rPr lang="de-DE" smtClean="0">
                  <a:solidFill>
                    <a:srgbClr val="FFFF00"/>
                  </a:solidFill>
                </a:rPr>
                <a:t>Glaubwürdigkeitsfragen = Machtfragen? </a:t>
              </a:r>
              <a:endParaRPr lang="de-DE">
                <a:solidFill>
                  <a:srgbClr val="FFFF00"/>
                </a:solidFill>
              </a:endParaRPr>
            </a:p>
          </p:txBody>
        </p:sp>
        <p:sp>
          <p:nvSpPr>
            <p:cNvPr id="10" name="Textfeld 9"/>
            <p:cNvSpPr txBox="1"/>
            <p:nvPr/>
          </p:nvSpPr>
          <p:spPr>
            <a:xfrm>
              <a:off x="1043608" y="6021288"/>
              <a:ext cx="7884723" cy="369332"/>
            </a:xfrm>
            <a:prstGeom prst="rect">
              <a:avLst/>
            </a:prstGeom>
            <a:noFill/>
          </p:spPr>
          <p:txBody>
            <a:bodyPr wrap="none" rtlCol="0">
              <a:spAutoFit/>
            </a:bodyPr>
            <a:lstStyle/>
            <a:p>
              <a:r>
                <a:rPr lang="de-DE" smtClean="0">
                  <a:solidFill>
                    <a:srgbClr val="FFFF00"/>
                  </a:solidFill>
                </a:rPr>
                <a:t>ZM sind keine Bagatellfälle, sondern schwerwiegende Eingriffe in Menschenrechte </a:t>
              </a:r>
              <a:endParaRPr lang="de-DE">
                <a:solidFill>
                  <a:srgbClr val="FFFF00"/>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63588" y="2276872"/>
            <a:ext cx="7429085" cy="1569660"/>
          </a:xfrm>
          <a:prstGeom prst="rect">
            <a:avLst/>
          </a:prstGeom>
          <a:noFill/>
        </p:spPr>
        <p:txBody>
          <a:bodyPr wrap="none" rtlCol="0">
            <a:spAutoFit/>
          </a:bodyPr>
          <a:lstStyle/>
          <a:p>
            <a:r>
              <a:rPr lang="de-DE" sz="3200" smtClean="0">
                <a:solidFill>
                  <a:srgbClr val="FFFF00"/>
                </a:solidFill>
              </a:rPr>
              <a:t>Netzwerk: Psychiatrie ohne Gewalt  (NPOG)</a:t>
            </a:r>
          </a:p>
          <a:p>
            <a:endParaRPr lang="de-DE" sz="3200" smtClean="0">
              <a:solidFill>
                <a:srgbClr val="FFFF00"/>
              </a:solidFill>
            </a:endParaRPr>
          </a:p>
          <a:p>
            <a:r>
              <a:rPr lang="de-DE" sz="3200" smtClean="0">
                <a:solidFill>
                  <a:srgbClr val="FFFF00"/>
                </a:solidFill>
              </a:rPr>
              <a:t>DGSP-Fachausschuss, seit Frühjahr 2019</a:t>
            </a:r>
            <a:endParaRPr lang="de-DE" sz="32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3880" y="512763"/>
            <a:ext cx="6636240" cy="5539978"/>
          </a:xfrm>
          <a:prstGeom prst="rect">
            <a:avLst/>
          </a:prstGeom>
          <a:noFill/>
        </p:spPr>
        <p:txBody>
          <a:bodyPr wrap="none" rtlCol="0">
            <a:spAutoFit/>
          </a:bodyPr>
          <a:lstStyle/>
          <a:p>
            <a:pPr algn="ctr"/>
            <a:r>
              <a:rPr lang="de-DE" sz="3600" b="1" smtClean="0">
                <a:solidFill>
                  <a:schemeClr val="bg1"/>
                </a:solidFill>
              </a:rPr>
              <a:t>Progamm des NPOG</a:t>
            </a:r>
          </a:p>
          <a:p>
            <a:pPr algn="ctr"/>
            <a:r>
              <a:rPr lang="de-DE" sz="2000" smtClean="0">
                <a:solidFill>
                  <a:srgbClr val="FFFF00"/>
                </a:solidFill>
              </a:rPr>
              <a:t>„Netzwerk: Psychiatrie ohne Gewalt“ (NPOG)</a:t>
            </a:r>
          </a:p>
          <a:p>
            <a:endParaRPr lang="de-DE" sz="2000" smtClean="0">
              <a:solidFill>
                <a:srgbClr val="FFFF00"/>
              </a:solidFill>
            </a:endParaRPr>
          </a:p>
          <a:p>
            <a:endParaRPr lang="de-DE" sz="2000" smtClean="0">
              <a:solidFill>
                <a:srgbClr val="FFFF00"/>
              </a:solidFill>
            </a:endParaRPr>
          </a:p>
          <a:p>
            <a:r>
              <a:rPr lang="de-DE" sz="2000" smtClean="0">
                <a:solidFill>
                  <a:srgbClr val="FFFF00"/>
                </a:solidFill>
              </a:rPr>
              <a:t>Zieldefinition: Psychiatrie ohne Gewalt</a:t>
            </a:r>
          </a:p>
          <a:p>
            <a:r>
              <a:rPr lang="de-DE" sz="2000" smtClean="0">
                <a:solidFill>
                  <a:srgbClr val="FFFF00"/>
                </a:solidFill>
              </a:rPr>
              <a:t>	Beispiel</a:t>
            </a:r>
          </a:p>
          <a:p>
            <a:endParaRPr lang="de-DE" sz="2000" smtClean="0">
              <a:solidFill>
                <a:srgbClr val="FFFF00"/>
              </a:solidFill>
            </a:endParaRPr>
          </a:p>
          <a:p>
            <a:r>
              <a:rPr lang="de-DE" sz="2000" smtClean="0">
                <a:solidFill>
                  <a:srgbClr val="FFFF00"/>
                </a:solidFill>
              </a:rPr>
              <a:t>Thema: strukturelle Gewalt</a:t>
            </a:r>
          </a:p>
          <a:p>
            <a:endParaRPr lang="de-DE" sz="2000" smtClean="0">
              <a:solidFill>
                <a:srgbClr val="FFFF00"/>
              </a:solidFill>
            </a:endParaRPr>
          </a:p>
          <a:p>
            <a:r>
              <a:rPr lang="de-DE" sz="2000" smtClean="0">
                <a:solidFill>
                  <a:srgbClr val="FFFF00"/>
                </a:solidFill>
              </a:rPr>
              <a:t>Klinikindex erarbeiten</a:t>
            </a:r>
          </a:p>
          <a:p>
            <a:r>
              <a:rPr lang="de-DE" sz="2000" smtClean="0">
                <a:solidFill>
                  <a:srgbClr val="FFFF00"/>
                </a:solidFill>
              </a:rPr>
              <a:t>	trialogisches Monitoring-Projekt</a:t>
            </a:r>
          </a:p>
          <a:p>
            <a:r>
              <a:rPr lang="de-DE" sz="2000" smtClean="0">
                <a:solidFill>
                  <a:srgbClr val="FFFF00"/>
                </a:solidFill>
              </a:rPr>
              <a:t>	Zusammenarbeit mit Beschwerdestellen</a:t>
            </a:r>
          </a:p>
          <a:p>
            <a:r>
              <a:rPr lang="de-DE" sz="2000" smtClean="0">
                <a:solidFill>
                  <a:srgbClr val="FFFF00"/>
                </a:solidFill>
              </a:rPr>
              <a:t>	Grundlage: S3-Leitlinien zur Verhinderung von Zwang</a:t>
            </a:r>
          </a:p>
          <a:p>
            <a:r>
              <a:rPr lang="de-DE" sz="2000" smtClean="0">
                <a:solidFill>
                  <a:srgbClr val="FFFF00"/>
                </a:solidFill>
              </a:rPr>
              <a:t>Fachtage</a:t>
            </a:r>
          </a:p>
          <a:p>
            <a:r>
              <a:rPr lang="de-DE" sz="2000" smtClean="0">
                <a:solidFill>
                  <a:srgbClr val="FFFF00"/>
                </a:solidFill>
              </a:rPr>
              <a:t>Besuch von Best-Practice-Projekten</a:t>
            </a:r>
          </a:p>
          <a:p>
            <a:r>
              <a:rPr lang="de-DE" sz="2000" smtClean="0">
                <a:solidFill>
                  <a:srgbClr val="FFFF00"/>
                </a:solidFill>
              </a:rPr>
              <a:t>Psychiatriepolitische Forderungen erheben</a:t>
            </a:r>
          </a:p>
          <a:p>
            <a:endParaRPr lang="de-DE" smtClean="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21550" y="512763"/>
            <a:ext cx="8100900" cy="4524315"/>
          </a:xfrm>
          <a:prstGeom prst="rect">
            <a:avLst/>
          </a:prstGeom>
        </p:spPr>
        <p:txBody>
          <a:bodyPr wrap="square">
            <a:spAutoFit/>
          </a:bodyPr>
          <a:lstStyle/>
          <a:p>
            <a:pPr algn="ctr"/>
            <a:r>
              <a:rPr lang="de-DE" sz="3600" b="1" smtClean="0">
                <a:solidFill>
                  <a:schemeClr val="bg1"/>
                </a:solidFill>
              </a:rPr>
              <a:t>Vorschlag für eine Definition: </a:t>
            </a:r>
          </a:p>
          <a:p>
            <a:endParaRPr lang="de-DE" sz="2800" smtClean="0">
              <a:solidFill>
                <a:srgbClr val="FFFF00"/>
              </a:solidFill>
            </a:endParaRPr>
          </a:p>
          <a:p>
            <a:r>
              <a:rPr lang="de-DE" sz="2800" smtClean="0">
                <a:solidFill>
                  <a:srgbClr val="FFFF00"/>
                </a:solidFill>
              </a:rPr>
              <a:t>Von einer </a:t>
            </a:r>
            <a:r>
              <a:rPr lang="de-DE" sz="2800" b="1" u="sng" smtClean="0">
                <a:solidFill>
                  <a:srgbClr val="FFFF00"/>
                </a:solidFill>
              </a:rPr>
              <a:t>gewaltfreien Psychiatrie </a:t>
            </a:r>
            <a:r>
              <a:rPr lang="de-DE" sz="2800" smtClean="0">
                <a:solidFill>
                  <a:srgbClr val="FFFF00"/>
                </a:solidFill>
              </a:rPr>
              <a:t>kann dann gesprochen werden, wenn ihr Einfluss auf das Gewaltvorkommen Null ist, das heißt, wenn im Durchschnitt das psychiatrische Gewaltvorkommen nicht größer oder sogar kleiner ist als das gesellschaftliche Vorkommen von Gewalt; d.h. wenn kein spezifisch </a:t>
            </a:r>
            <a:r>
              <a:rPr lang="de-DE" sz="2800" u="sng" smtClean="0">
                <a:solidFill>
                  <a:srgbClr val="FFFF00"/>
                </a:solidFill>
              </a:rPr>
              <a:t>psychiatrischer</a:t>
            </a:r>
            <a:r>
              <a:rPr lang="de-DE" sz="2800" smtClean="0">
                <a:solidFill>
                  <a:srgbClr val="FFFF00"/>
                </a:solidFill>
              </a:rPr>
              <a:t> Einfluss auf das Gewaltvorkommen nachzuweisen ist. </a:t>
            </a:r>
            <a:endParaRPr lang="de-DE" sz="28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
        <p:nvSpPr>
          <p:cNvPr id="4" name="Textfeld 3"/>
          <p:cNvSpPr txBox="1"/>
          <p:nvPr/>
        </p:nvSpPr>
        <p:spPr>
          <a:xfrm>
            <a:off x="5400092" y="5733256"/>
            <a:ext cx="2293769" cy="369332"/>
          </a:xfrm>
          <a:prstGeom prst="rect">
            <a:avLst/>
          </a:prstGeom>
          <a:noFill/>
        </p:spPr>
        <p:txBody>
          <a:bodyPr wrap="none" rtlCol="0">
            <a:spAutoFit/>
          </a:bodyPr>
          <a:lstStyle/>
          <a:p>
            <a:r>
              <a:rPr lang="de-DE" smtClean="0">
                <a:solidFill>
                  <a:schemeClr val="bg1"/>
                </a:solidFill>
              </a:rPr>
              <a:t>Was halten Sie davon?</a:t>
            </a:r>
            <a:endParaRPr lang="de-DE">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7534" y="512763"/>
            <a:ext cx="8388932" cy="6401753"/>
          </a:xfrm>
          <a:prstGeom prst="rect">
            <a:avLst/>
          </a:prstGeom>
        </p:spPr>
        <p:txBody>
          <a:bodyPr wrap="square">
            <a:spAutoFit/>
          </a:bodyPr>
          <a:lstStyle/>
          <a:p>
            <a:pPr algn="ctr"/>
            <a:r>
              <a:rPr lang="de-DE" sz="3200" smtClean="0">
                <a:solidFill>
                  <a:schemeClr val="bg1"/>
                </a:solidFill>
              </a:rPr>
              <a:t>Beispiel  </a:t>
            </a:r>
          </a:p>
          <a:p>
            <a:endParaRPr lang="de-DE" smtClean="0">
              <a:solidFill>
                <a:srgbClr val="FFFF00"/>
              </a:solidFill>
            </a:endParaRPr>
          </a:p>
          <a:p>
            <a:r>
              <a:rPr lang="de-DE" smtClean="0">
                <a:solidFill>
                  <a:srgbClr val="FFFF00"/>
                </a:solidFill>
              </a:rPr>
              <a:t>Modell-Klinik der Erwachsenenpsychiatrie, </a:t>
            </a:r>
          </a:p>
          <a:p>
            <a:r>
              <a:rPr lang="de-DE" smtClean="0">
                <a:solidFill>
                  <a:srgbClr val="FFFF00"/>
                </a:solidFill>
              </a:rPr>
              <a:t>	Aufnahmen:  1000 Menschen (Alter: 18 bis 65 Jahre)</a:t>
            </a:r>
          </a:p>
          <a:p>
            <a:r>
              <a:rPr lang="de-DE" smtClean="0">
                <a:solidFill>
                  <a:srgbClr val="FFFF00"/>
                </a:solidFill>
              </a:rPr>
              <a:t>	Durchschnitt:  6,7% Zwangsmaßnahmen  = 67 Menschen (siehe Steinert Folie)</a:t>
            </a:r>
          </a:p>
          <a:p>
            <a:endParaRPr lang="de-DE" smtClean="0">
              <a:solidFill>
                <a:srgbClr val="FFFF00"/>
              </a:solidFill>
            </a:endParaRPr>
          </a:p>
          <a:p>
            <a:r>
              <a:rPr lang="de-DE" smtClean="0">
                <a:solidFill>
                  <a:srgbClr val="FFFF00"/>
                </a:solidFill>
              </a:rPr>
              <a:t>Vergleich: Stadtteil von 1000 Menschen (im Alter 18 bis 65) vor.</a:t>
            </a:r>
          </a:p>
          <a:p>
            <a:r>
              <a:rPr lang="de-DE" smtClean="0">
                <a:solidFill>
                  <a:srgbClr val="FFFF00"/>
                </a:solidFill>
              </a:rPr>
              <a:t>	aktuelle Kriminalstatistik des Landes Niedersachsen (2017)</a:t>
            </a:r>
          </a:p>
          <a:p>
            <a:r>
              <a:rPr lang="de-DE" smtClean="0">
                <a:solidFill>
                  <a:srgbClr val="FFFF00"/>
                </a:solidFill>
              </a:rPr>
              <a:t>	1000 Personen 1,1 %  =  11 Personen.  </a:t>
            </a:r>
          </a:p>
          <a:p>
            <a:endParaRPr lang="de-DE" smtClean="0">
              <a:solidFill>
                <a:srgbClr val="FFFF00"/>
              </a:solidFill>
            </a:endParaRPr>
          </a:p>
          <a:p>
            <a:r>
              <a:rPr lang="de-DE" smtClean="0">
                <a:solidFill>
                  <a:srgbClr val="FFFF00"/>
                </a:solidFill>
              </a:rPr>
              <a:t>	(z.B. bei Rohheitsdelikten, </a:t>
            </a:r>
          </a:p>
          <a:p>
            <a:r>
              <a:rPr lang="de-DE" smtClean="0">
                <a:solidFill>
                  <a:srgbClr val="FFFF00"/>
                </a:solidFill>
              </a:rPr>
              <a:t>	Straftaten gegen die sexuelle und persönliche Freiheit). </a:t>
            </a:r>
          </a:p>
          <a:p>
            <a:endParaRPr lang="de-DE" smtClean="0">
              <a:solidFill>
                <a:srgbClr val="FFFF00"/>
              </a:solidFill>
            </a:endParaRPr>
          </a:p>
          <a:p>
            <a:r>
              <a:rPr lang="de-DE" smtClean="0">
                <a:solidFill>
                  <a:srgbClr val="FFFF00"/>
                </a:solidFill>
              </a:rPr>
              <a:t>Klinik: 	67/11 = 6,1  mal mehr Zwangsmaßnahmen als in Region </a:t>
            </a:r>
          </a:p>
          <a:p>
            <a:r>
              <a:rPr lang="de-DE" smtClean="0">
                <a:solidFill>
                  <a:srgbClr val="FFFF00"/>
                </a:solidFill>
              </a:rPr>
              <a:t>	d.h. diese Klinik ist weit davon entfernt „gewaltlos“ zu arbeiten </a:t>
            </a:r>
          </a:p>
          <a:p>
            <a:endParaRPr lang="de-DE" smtClean="0">
              <a:solidFill>
                <a:srgbClr val="FFFF00"/>
              </a:solidFill>
            </a:endParaRPr>
          </a:p>
          <a:p>
            <a:r>
              <a:rPr lang="de-DE" smtClean="0">
                <a:solidFill>
                  <a:srgbClr val="FFFF00"/>
                </a:solidFill>
              </a:rPr>
              <a:t>Nur bei 11 Gewaltvorkommen wäre ein spezifischer Einfluss dieser Klinik  in der Region nicht nachweisbar und wir würden nach der Definition von einer „Klinik ohne (zusätzliche) Gewalt“ sprechen können. </a:t>
            </a:r>
          </a:p>
          <a:p>
            <a:endParaRPr lang="de-DE" smtClean="0">
              <a:solidFill>
                <a:srgbClr val="FFFF00"/>
              </a:solidFill>
            </a:endParaRPr>
          </a:p>
          <a:p>
            <a:r>
              <a:rPr lang="de-DE" smtClean="0">
                <a:solidFill>
                  <a:srgbClr val="FFFF00"/>
                </a:solidFill>
              </a:rPr>
              <a:t>Es wäre dann weitere Maßnahmen zu prüfen, ob und wie das Gewaltvorkommen auf Null gesenkt werden kann. </a:t>
            </a: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39652" y="549275"/>
            <a:ext cx="6668107" cy="5663089"/>
          </a:xfrm>
          <a:prstGeom prst="rect">
            <a:avLst/>
          </a:prstGeom>
          <a:noFill/>
        </p:spPr>
        <p:txBody>
          <a:bodyPr wrap="none" rtlCol="0">
            <a:spAutoFit/>
          </a:bodyPr>
          <a:lstStyle/>
          <a:p>
            <a:pPr algn="ctr"/>
            <a:r>
              <a:rPr lang="de-DE" sz="2400" b="1" u="sng" smtClean="0">
                <a:solidFill>
                  <a:schemeClr val="bg1"/>
                </a:solidFill>
              </a:rPr>
              <a:t>Übersicht</a:t>
            </a:r>
          </a:p>
          <a:p>
            <a:pPr algn="ctr"/>
            <a:endParaRPr lang="de-DE" sz="2400" u="sng" smtClean="0">
              <a:solidFill>
                <a:srgbClr val="FFFF00"/>
              </a:solidFill>
            </a:endParaRPr>
          </a:p>
          <a:p>
            <a:r>
              <a:rPr lang="de-DE" smtClean="0">
                <a:solidFill>
                  <a:srgbClr val="FFFF00"/>
                </a:solidFill>
              </a:rPr>
              <a:t>Zwang und Gewalt in Zahlen</a:t>
            </a:r>
          </a:p>
          <a:p>
            <a:r>
              <a:rPr lang="de-DE" smtClean="0">
                <a:solidFill>
                  <a:srgbClr val="FFFF00"/>
                </a:solidFill>
              </a:rPr>
              <a:t>	</a:t>
            </a:r>
          </a:p>
          <a:p>
            <a:endParaRPr lang="de-DE" smtClean="0">
              <a:solidFill>
                <a:srgbClr val="FFFF00"/>
              </a:solidFill>
            </a:endParaRPr>
          </a:p>
          <a:p>
            <a:r>
              <a:rPr lang="de-DE" smtClean="0">
                <a:solidFill>
                  <a:srgbClr val="FFFF00"/>
                </a:solidFill>
              </a:rPr>
              <a:t>Zwang und Gewalt im Real-Film</a:t>
            </a:r>
          </a:p>
          <a:p>
            <a:endParaRPr lang="de-DE" smtClean="0">
              <a:solidFill>
                <a:srgbClr val="FFFF00"/>
              </a:solidFill>
            </a:endParaRPr>
          </a:p>
          <a:p>
            <a:endParaRPr lang="de-DE" smtClean="0">
              <a:solidFill>
                <a:srgbClr val="FFFF00"/>
              </a:solidFill>
            </a:endParaRPr>
          </a:p>
          <a:p>
            <a:r>
              <a:rPr lang="de-DE" smtClean="0">
                <a:solidFill>
                  <a:srgbClr val="FFFF00"/>
                </a:solidFill>
              </a:rPr>
              <a:t>Netzwerk: Psychiatrie ohne Gewalt, TUWAS gegen Zwang und Gewalt</a:t>
            </a:r>
          </a:p>
          <a:p>
            <a:endParaRPr lang="de-DE" smtClean="0">
              <a:solidFill>
                <a:srgbClr val="FFFF00"/>
              </a:solidFill>
            </a:endParaRPr>
          </a:p>
          <a:p>
            <a:r>
              <a:rPr lang="de-DE" smtClean="0">
                <a:solidFill>
                  <a:srgbClr val="FFFF00"/>
                </a:solidFill>
              </a:rPr>
              <a:t>	Gewaltfreie Psychiatrie</a:t>
            </a:r>
          </a:p>
          <a:p>
            <a:r>
              <a:rPr lang="de-DE" smtClean="0">
                <a:solidFill>
                  <a:srgbClr val="FFFF00"/>
                </a:solidFill>
              </a:rPr>
              <a:t>	Friedfertigkeitsindex</a:t>
            </a:r>
          </a:p>
          <a:p>
            <a:r>
              <a:rPr lang="de-DE" smtClean="0">
                <a:solidFill>
                  <a:srgbClr val="FFFF00"/>
                </a:solidFill>
              </a:rPr>
              <a:t>	strukturelle Gewalt</a:t>
            </a:r>
          </a:p>
          <a:p>
            <a:r>
              <a:rPr lang="de-DE" smtClean="0">
                <a:solidFill>
                  <a:srgbClr val="FFFF00"/>
                </a:solidFill>
              </a:rPr>
              <a:t>	Beschwerdestellen-Klinik-Monitoring-Projekt (BKMP)</a:t>
            </a:r>
          </a:p>
          <a:p>
            <a:r>
              <a:rPr lang="de-DE" smtClean="0">
                <a:solidFill>
                  <a:srgbClr val="FFFF00"/>
                </a:solidFill>
              </a:rPr>
              <a:t>	Besuch von Best Practice Projekten</a:t>
            </a:r>
          </a:p>
          <a:p>
            <a:r>
              <a:rPr lang="de-DE" smtClean="0">
                <a:solidFill>
                  <a:srgbClr val="FFFF00"/>
                </a:solidFill>
              </a:rPr>
              <a:t>	</a:t>
            </a:r>
            <a:r>
              <a:rPr lang="de-DE" sz="2000" smtClean="0">
                <a:solidFill>
                  <a:srgbClr val="FFFF00"/>
                </a:solidFill>
              </a:rPr>
              <a:t>psychiatriepolitische Forderungen (NPOG)</a:t>
            </a:r>
          </a:p>
          <a:p>
            <a:r>
              <a:rPr lang="de-DE" sz="2000" smtClean="0">
                <a:solidFill>
                  <a:srgbClr val="FFFF00"/>
                </a:solidFill>
              </a:rPr>
              <a:t>	</a:t>
            </a:r>
          </a:p>
          <a:p>
            <a:r>
              <a:rPr lang="de-DE" sz="2000" smtClean="0">
                <a:solidFill>
                  <a:srgbClr val="FFFF00"/>
                </a:solidFill>
              </a:rPr>
              <a:t>Finanzierung einer gewaltfreien Psychiatrie, </a:t>
            </a:r>
          </a:p>
          <a:p>
            <a:r>
              <a:rPr lang="de-DE" sz="2000" smtClean="0">
                <a:solidFill>
                  <a:srgbClr val="FFFF00"/>
                </a:solidFill>
              </a:rPr>
              <a:t>	weder Utopie noch Realität!!!!</a:t>
            </a: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9572" y="512763"/>
            <a:ext cx="7931338" cy="6063198"/>
          </a:xfrm>
          <a:prstGeom prst="rect">
            <a:avLst/>
          </a:prstGeom>
          <a:noFill/>
        </p:spPr>
        <p:txBody>
          <a:bodyPr wrap="none" rtlCol="0">
            <a:spAutoFit/>
          </a:bodyPr>
          <a:lstStyle/>
          <a:p>
            <a:pPr algn="ctr"/>
            <a:r>
              <a:rPr lang="de-DE" sz="2800" u="sng" smtClean="0">
                <a:solidFill>
                  <a:schemeClr val="bg1"/>
                </a:solidFill>
              </a:rPr>
              <a:t>Beispiel:  St.MarienHospital Eickel/ Herne</a:t>
            </a:r>
          </a:p>
          <a:p>
            <a:endParaRPr lang="de-DE" sz="2400" smtClean="0">
              <a:solidFill>
                <a:srgbClr val="FFFF00"/>
              </a:solidFill>
            </a:endParaRPr>
          </a:p>
          <a:p>
            <a:r>
              <a:rPr lang="de-DE" sz="2400" smtClean="0">
                <a:solidFill>
                  <a:srgbClr val="FFFF00"/>
                </a:solidFill>
              </a:rPr>
              <a:t>Aufnahmen (2017):		3484 Patienten</a:t>
            </a:r>
          </a:p>
          <a:p>
            <a:r>
              <a:rPr lang="de-DE" sz="2400" smtClean="0">
                <a:solidFill>
                  <a:srgbClr val="FFFF00"/>
                </a:solidFill>
              </a:rPr>
              <a:t>Gewaltvorkommen:		54 Patienten</a:t>
            </a:r>
          </a:p>
          <a:p>
            <a:r>
              <a:rPr lang="de-DE" sz="2400" smtClean="0">
                <a:solidFill>
                  <a:srgbClr val="FFFF00"/>
                </a:solidFill>
              </a:rPr>
              <a:t>				67 Ereignisse</a:t>
            </a:r>
          </a:p>
          <a:p>
            <a:endParaRPr lang="de-DE" sz="2400" smtClean="0">
              <a:solidFill>
                <a:srgbClr val="FFFF00"/>
              </a:solidFill>
            </a:endParaRPr>
          </a:p>
          <a:p>
            <a:r>
              <a:rPr lang="de-DE" sz="2400" smtClean="0">
                <a:solidFill>
                  <a:srgbClr val="FFFF00"/>
                </a:solidFill>
              </a:rPr>
              <a:t>Zwangsfixierung		6	Pat.</a:t>
            </a:r>
          </a:p>
          <a:p>
            <a:r>
              <a:rPr lang="de-DE" sz="2400" smtClean="0">
                <a:solidFill>
                  <a:srgbClr val="FFFF00"/>
                </a:solidFill>
              </a:rPr>
              <a:t>Zwangsmedikation		12	Pat.</a:t>
            </a:r>
          </a:p>
          <a:p>
            <a:endParaRPr lang="de-DE" sz="2400" smtClean="0">
              <a:solidFill>
                <a:srgbClr val="FFFF00"/>
              </a:solidFill>
            </a:endParaRPr>
          </a:p>
          <a:p>
            <a:r>
              <a:rPr lang="de-DE" sz="2400" smtClean="0">
                <a:solidFill>
                  <a:srgbClr val="FFFF00"/>
                </a:solidFill>
              </a:rPr>
              <a:t>Zwangsmaßnahmen		18	Pat.</a:t>
            </a:r>
          </a:p>
          <a:p>
            <a:r>
              <a:rPr lang="de-DE" sz="2400" u="sng" smtClean="0">
                <a:solidFill>
                  <a:srgbClr val="FFFF00"/>
                </a:solidFill>
              </a:rPr>
              <a:t>Prävalenz:			18/3484  = 0,005 =  </a:t>
            </a:r>
            <a:r>
              <a:rPr lang="de-DE" sz="3600" b="1" u="sng" smtClean="0">
                <a:solidFill>
                  <a:srgbClr val="FFFF00"/>
                </a:solidFill>
              </a:rPr>
              <a:t>0,5 %</a:t>
            </a:r>
          </a:p>
          <a:p>
            <a:endParaRPr lang="de-DE" smtClean="0">
              <a:solidFill>
                <a:srgbClr val="FFFF00"/>
              </a:solidFill>
            </a:endParaRPr>
          </a:p>
          <a:p>
            <a:endParaRPr lang="de-DE" smtClean="0">
              <a:solidFill>
                <a:srgbClr val="FFFF00"/>
              </a:solidFill>
            </a:endParaRPr>
          </a:p>
          <a:p>
            <a:r>
              <a:rPr lang="de-DE" smtClean="0">
                <a:solidFill>
                  <a:srgbClr val="FFFF00"/>
                </a:solidFill>
              </a:rPr>
              <a:t>d.h. diese Klinik erfüllt das Friedfertigkeitskriterium </a:t>
            </a:r>
          </a:p>
          <a:p>
            <a:r>
              <a:rPr lang="de-DE" smtClean="0">
                <a:solidFill>
                  <a:srgbClr val="FFFF00"/>
                </a:solidFill>
              </a:rPr>
              <a:t>und arbeit ohne zusätzliche Gewalt, sogar unterhalb der regionalen Gewaltstatistik</a:t>
            </a:r>
          </a:p>
          <a:p>
            <a:r>
              <a:rPr lang="de-DE" smtClean="0">
                <a:solidFill>
                  <a:srgbClr val="FFFF00"/>
                </a:solidFill>
              </a:rPr>
              <a:t>es geht also bei guter Ausstattung, gutem Management, guten Angeboten! </a:t>
            </a:r>
          </a:p>
          <a:p>
            <a:endParaRPr lang="de-DE" smtClean="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774" y="512763"/>
            <a:ext cx="864045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sng" strike="noStrike" cap="none" normalizeH="0" baseline="0" smtClean="0">
                <a:ln>
                  <a:noFill/>
                </a:ln>
                <a:solidFill>
                  <a:schemeClr val="bg1"/>
                </a:solidFill>
                <a:effectLst/>
                <a:latin typeface="Arial" pitchFamily="34" charset="0"/>
                <a:ea typeface="Times New Roman" pitchFamily="18" charset="0"/>
                <a:cs typeface="Times New Roman" pitchFamily="18" charset="0"/>
              </a:rPr>
              <a:t>Problematisch an dem Vorschlag ist, dass </a:t>
            </a:r>
            <a:endParaRPr kumimoji="0" lang="de-DE" sz="2000" b="1" i="0" u="sng" strike="noStrike" cap="none" normalizeH="0" baseline="0" smtClean="0">
              <a:ln>
                <a:noFill/>
              </a:ln>
              <a:solidFill>
                <a:schemeClr val="bg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fremdgefährdende Patienten durch den Vergleich </a:t>
            </a: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mit der Kriminalstatistik selbst kriminalisiert werden könnten;</a:t>
            </a:r>
            <a:endParaRPr kumimoji="0" lang="de-DE" sz="2000" b="0" i="0" u="none" strike="noStrike" cap="none" normalizeH="0" baseline="0" smtClean="0">
              <a:ln>
                <a:noFill/>
              </a:ln>
              <a:solidFill>
                <a:srgbClr val="FFFF00"/>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endParaRPr lang="de-DE" sz="2000" smtClean="0">
              <a:solidFill>
                <a:srgbClr val="FFFF00"/>
              </a:solidFill>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lang="de-DE" sz="2000" smtClean="0">
              <a:solidFill>
                <a:srgbClr val="FFFF00"/>
              </a:solidFill>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es bei Zwangsnahmen nicht nur um Fremdgefährdung </a:t>
            </a: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sondern auch um Selbstgefährdung geht.</a:t>
            </a:r>
            <a:endParaRPr kumimoji="0" lang="de-DE" sz="2000" b="0" i="0" u="none" strike="noStrike" cap="none" normalizeH="0" baseline="0" smtClean="0">
              <a:ln>
                <a:noFill/>
              </a:ln>
              <a:solidFill>
                <a:srgbClr val="FFFF00"/>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Aus dem Grund schlagen wir (NPOG) als Vergleichsmaßstab </a:t>
            </a:r>
          </a:p>
          <a:p>
            <a:pPr marL="457200" marR="0" lvl="0" indent="-457200" algn="l" defTabSz="914400" rtl="0" eaLnBrk="0" fontAlgn="base" latinLnBrk="0" hangingPunct="0">
              <a:lnSpc>
                <a:spcPct val="100000"/>
              </a:lnSpc>
              <a:spcBef>
                <a:spcPct val="0"/>
              </a:spcBef>
              <a:spcAft>
                <a:spcPct val="0"/>
              </a:spcAft>
              <a:buClrTx/>
              <a:buSzTx/>
              <a:tabLst/>
            </a:pPr>
            <a:r>
              <a:rPr lang="de-DE" sz="2000" smtClean="0">
                <a:solidFill>
                  <a:srgbClr val="FFFF00"/>
                </a:solidFill>
                <a:latin typeface="Arial" pitchFamily="34" charset="0"/>
                <a:ea typeface="Times New Roman" pitchFamily="18" charset="0"/>
                <a:cs typeface="Times New Roman" pitchFamily="18" charset="0"/>
              </a:rPr>
              <a:t>	</a:t>
            </a: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nicht die Kriminalitätsstatistik, </a:t>
            </a: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	sondern den Friedfertigkeitsindex von Friedensforschungsinstituten </a:t>
            </a:r>
          </a:p>
          <a:p>
            <a:pPr marL="457200" marR="0" lvl="0" indent="-457200" algn="l" defTabSz="914400" rtl="0" eaLnBrk="0" fontAlgn="base" latinLnBrk="0" hangingPunct="0">
              <a:lnSpc>
                <a:spcPct val="100000"/>
              </a:lnSpc>
              <a:spcBef>
                <a:spcPct val="0"/>
              </a:spcBef>
              <a:spcAft>
                <a:spcPct val="0"/>
              </a:spcAft>
              <a:buClrTx/>
              <a:buSzTx/>
              <a:tabLst/>
            </a:pPr>
            <a:r>
              <a:rPr lang="de-DE" sz="2000" smtClean="0">
                <a:solidFill>
                  <a:srgbClr val="FFFF00"/>
                </a:solidFill>
                <a:latin typeface="Arial" pitchFamily="34" charset="0"/>
                <a:ea typeface="Times New Roman" pitchFamily="18" charset="0"/>
                <a:cs typeface="Times New Roman" pitchFamily="18" charset="0"/>
              </a:rPr>
              <a:t>	</a:t>
            </a: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vor (siehe unten). </a:t>
            </a:r>
          </a:p>
          <a:p>
            <a:pPr marL="457200" marR="0" lvl="0" indent="-457200" algn="l" defTabSz="914400" rtl="0" eaLnBrk="0" fontAlgn="base" latinLnBrk="0" hangingPunct="0">
              <a:lnSpc>
                <a:spcPct val="100000"/>
              </a:lnSpc>
              <a:spcBef>
                <a:spcPct val="0"/>
              </a:spcBef>
              <a:spcAft>
                <a:spcPct val="0"/>
              </a:spcAft>
              <a:buClrTx/>
              <a:buSzTx/>
              <a:tabLst/>
            </a:pPr>
            <a:endPar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Aus dem Grund müssten wir andere Vergleichsgruppen finden, </a:t>
            </a:r>
          </a:p>
          <a:p>
            <a:pPr marL="457200" marR="0" lvl="0" indent="-457200" algn="l" defTabSz="914400" rtl="0" eaLnBrk="0" fontAlgn="base" latinLnBrk="0" hangingPunct="0">
              <a:lnSpc>
                <a:spcPct val="100000"/>
              </a:lnSpc>
              <a:spcBef>
                <a:spcPct val="0"/>
              </a:spcBef>
              <a:spcAft>
                <a:spcPct val="0"/>
              </a:spcAft>
              <a:buClrTx/>
              <a:buSzTx/>
              <a:tabLst/>
            </a:pPr>
            <a:r>
              <a:rPr kumimoji="0" lang="de-DE" sz="2000" b="0" i="0" u="none" strike="noStrike" cap="none" normalizeH="0" baseline="0" smtClean="0">
                <a:ln>
                  <a:noFill/>
                </a:ln>
                <a:solidFill>
                  <a:srgbClr val="FFFF00"/>
                </a:solidFill>
                <a:effectLst/>
                <a:latin typeface="Arial" pitchFamily="34" charset="0"/>
                <a:ea typeface="Times New Roman" pitchFamily="18" charset="0"/>
                <a:cs typeface="Times New Roman" pitchFamily="18" charset="0"/>
              </a:rPr>
              <a:t>die sich am Maß der gesellschaftlichen Un-Friedfertigkeit orientieren.</a:t>
            </a:r>
            <a:endParaRPr kumimoji="0" lang="de-DE" sz="2000" b="0" i="0" u="none" strike="noStrike" cap="none" normalizeH="0" baseline="0" smtClean="0">
              <a:ln>
                <a:noFill/>
              </a:ln>
              <a:solidFill>
                <a:srgbClr val="FFFF00"/>
              </a:solidFill>
              <a:effectLst/>
              <a:latin typeface="Arial" pitchFamily="34" charset="0"/>
              <a:cs typeface="Arial" pitchFamily="34" charset="0"/>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49556" y="0"/>
            <a:ext cx="3909981" cy="830997"/>
          </a:xfrm>
          <a:prstGeom prst="rect">
            <a:avLst/>
          </a:prstGeom>
          <a:noFill/>
        </p:spPr>
        <p:txBody>
          <a:bodyPr wrap="none" rtlCol="0">
            <a:spAutoFit/>
          </a:bodyPr>
          <a:lstStyle/>
          <a:p>
            <a:pPr algn="ctr"/>
            <a:r>
              <a:rPr lang="de-DE" sz="2400" b="1" u="sng" smtClean="0">
                <a:solidFill>
                  <a:schemeClr val="bg1"/>
                </a:solidFill>
              </a:rPr>
              <a:t>Friedfertigkeitsindex (FI) </a:t>
            </a:r>
          </a:p>
          <a:p>
            <a:pPr algn="ctr"/>
            <a:r>
              <a:rPr lang="de-DE" sz="2400" smtClean="0">
                <a:solidFill>
                  <a:srgbClr val="FFFF00"/>
                </a:solidFill>
              </a:rPr>
              <a:t>Zwang und Gewalt in Staaten</a:t>
            </a:r>
          </a:p>
        </p:txBody>
      </p:sp>
      <p:pic>
        <p:nvPicPr>
          <p:cNvPr id="3" name="Grafik 2" descr="scan_0039.jpg"/>
          <p:cNvPicPr>
            <a:picLocks noChangeAspect="1"/>
          </p:cNvPicPr>
          <p:nvPr/>
        </p:nvPicPr>
        <p:blipFill>
          <a:blip r:embed="rId2" cstate="print"/>
          <a:srcRect l="4151" t="33200" r="5881" b="20600"/>
          <a:stretch>
            <a:fillRect/>
          </a:stretch>
        </p:blipFill>
        <p:spPr>
          <a:xfrm>
            <a:off x="2159732" y="1484784"/>
            <a:ext cx="6156684" cy="5209502"/>
          </a:xfrm>
          <a:prstGeom prst="rect">
            <a:avLst/>
          </a:prstGeom>
        </p:spPr>
      </p:pic>
      <p:sp>
        <p:nvSpPr>
          <p:cNvPr id="5" name="Textfeld 4"/>
          <p:cNvSpPr txBox="1"/>
          <p:nvPr/>
        </p:nvSpPr>
        <p:spPr>
          <a:xfrm>
            <a:off x="287524" y="1052736"/>
            <a:ext cx="4670125" cy="369332"/>
          </a:xfrm>
          <a:prstGeom prst="rect">
            <a:avLst/>
          </a:prstGeom>
          <a:noFill/>
        </p:spPr>
        <p:txBody>
          <a:bodyPr wrap="none" rtlCol="0">
            <a:spAutoFit/>
          </a:bodyPr>
          <a:lstStyle/>
          <a:p>
            <a:r>
              <a:rPr lang="de-DE" smtClean="0">
                <a:solidFill>
                  <a:srgbClr val="FFFF00"/>
                </a:solidFill>
              </a:rPr>
              <a:t>Beispiel aus Greenpeace-Magazin, 2019, Heft 1</a:t>
            </a:r>
            <a:endParaRPr lang="de-DE">
              <a:solidFill>
                <a:srgbClr val="FFFF00"/>
              </a:solidFill>
            </a:endParaRPr>
          </a:p>
        </p:txBody>
      </p:sp>
      <p:pic>
        <p:nvPicPr>
          <p:cNvPr id="6" name="Grafik 5"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47764" y="1989138"/>
            <a:ext cx="3809313" cy="646331"/>
          </a:xfrm>
          <a:prstGeom prst="rect">
            <a:avLst/>
          </a:prstGeom>
          <a:noFill/>
        </p:spPr>
        <p:txBody>
          <a:bodyPr wrap="none" rtlCol="0">
            <a:spAutoFit/>
          </a:bodyPr>
          <a:lstStyle/>
          <a:p>
            <a:r>
              <a:rPr lang="de-DE" sz="3600" smtClean="0">
                <a:solidFill>
                  <a:srgbClr val="FFFF00"/>
                </a:solidFill>
              </a:rPr>
              <a:t>Strukturelle Gewalt</a:t>
            </a:r>
            <a:endParaRPr lang="de-DE" sz="36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can_0015.jpg"/>
          <p:cNvPicPr>
            <a:picLocks noChangeAspect="1"/>
          </p:cNvPicPr>
          <p:nvPr/>
        </p:nvPicPr>
        <p:blipFill>
          <a:blip r:embed="rId2" cstate="print"/>
          <a:srcRect r="31198"/>
          <a:stretch>
            <a:fillRect/>
          </a:stretch>
        </p:blipFill>
        <p:spPr>
          <a:xfrm rot="16200000">
            <a:off x="2506080" y="1534480"/>
            <a:ext cx="3789040" cy="6858000"/>
          </a:xfrm>
          <a:prstGeom prst="rect">
            <a:avLst/>
          </a:prstGeom>
        </p:spPr>
      </p:pic>
      <p:pic>
        <p:nvPicPr>
          <p:cNvPr id="3" name="Grafik 2" descr="scan_0016.jpg"/>
          <p:cNvPicPr>
            <a:picLocks noChangeAspect="1"/>
          </p:cNvPicPr>
          <p:nvPr/>
        </p:nvPicPr>
        <p:blipFill>
          <a:blip r:embed="rId3" cstate="print"/>
          <a:srcRect l="3665" r="26336"/>
          <a:stretch>
            <a:fillRect/>
          </a:stretch>
        </p:blipFill>
        <p:spPr>
          <a:xfrm rot="5400000">
            <a:off x="2201141" y="-1229539"/>
            <a:ext cx="3085534" cy="5544616"/>
          </a:xfrm>
          <a:prstGeom prst="rect">
            <a:avLst/>
          </a:prstGeom>
        </p:spPr>
      </p:pic>
      <p:sp>
        <p:nvSpPr>
          <p:cNvPr id="4" name="Textfeld 3"/>
          <p:cNvSpPr txBox="1"/>
          <p:nvPr/>
        </p:nvSpPr>
        <p:spPr>
          <a:xfrm>
            <a:off x="6948264" y="836613"/>
            <a:ext cx="1800493" cy="369332"/>
          </a:xfrm>
          <a:prstGeom prst="rect">
            <a:avLst/>
          </a:prstGeom>
          <a:noFill/>
        </p:spPr>
        <p:txBody>
          <a:bodyPr wrap="none" rtlCol="0">
            <a:spAutoFit/>
          </a:bodyPr>
          <a:lstStyle/>
          <a:p>
            <a:r>
              <a:rPr lang="de-DE" smtClean="0">
                <a:solidFill>
                  <a:srgbClr val="FFFF00"/>
                </a:solidFill>
              </a:rPr>
              <a:t>HAZ, 12.3.2018</a:t>
            </a:r>
            <a:endParaRPr lang="de-DE">
              <a:solidFill>
                <a:srgbClr val="FFFF00"/>
              </a:solidFill>
            </a:endParaRPr>
          </a:p>
        </p:txBody>
      </p:sp>
      <p:pic>
        <p:nvPicPr>
          <p:cNvPr id="5" name="Grafik 4" descr="Kugel_RZ.jpg"/>
          <p:cNvPicPr>
            <a:picLocks noChangeAspect="1"/>
          </p:cNvPicPr>
          <p:nvPr/>
        </p:nvPicPr>
        <p:blipFill>
          <a:blip r:embed="rId4"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can_0015.jpg"/>
          <p:cNvPicPr>
            <a:picLocks noChangeAspect="1"/>
          </p:cNvPicPr>
          <p:nvPr/>
        </p:nvPicPr>
        <p:blipFill>
          <a:blip r:embed="rId2" cstate="print"/>
          <a:srcRect t="76649" r="75654"/>
          <a:stretch>
            <a:fillRect/>
          </a:stretch>
        </p:blipFill>
        <p:spPr>
          <a:xfrm rot="16200000">
            <a:off x="1503543" y="-531943"/>
            <a:ext cx="5472608" cy="6536494"/>
          </a:xfrm>
          <a:prstGeom prst="rect">
            <a:avLst/>
          </a:prstGeom>
        </p:spPr>
      </p:pic>
      <p:sp>
        <p:nvSpPr>
          <p:cNvPr id="3" name="Textfeld 2"/>
          <p:cNvSpPr txBox="1"/>
          <p:nvPr/>
        </p:nvSpPr>
        <p:spPr>
          <a:xfrm>
            <a:off x="294398" y="5661248"/>
            <a:ext cx="7948010" cy="1107996"/>
          </a:xfrm>
          <a:prstGeom prst="rect">
            <a:avLst/>
          </a:prstGeom>
          <a:noFill/>
        </p:spPr>
        <p:txBody>
          <a:bodyPr wrap="none" rtlCol="0">
            <a:spAutoFit/>
          </a:bodyPr>
          <a:lstStyle/>
          <a:p>
            <a:r>
              <a:rPr lang="de-DE" sz="2400" b="1" dirty="0" smtClean="0">
                <a:solidFill>
                  <a:srgbClr val="FFFF00"/>
                </a:solidFill>
              </a:rPr>
              <a:t>Warum</a:t>
            </a:r>
            <a:r>
              <a:rPr lang="de-DE" dirty="0" smtClean="0">
                <a:solidFill>
                  <a:srgbClr val="FFFF00"/>
                </a:solidFill>
              </a:rPr>
              <a:t> wird jede Bagatellfahrt von der Rettungsleitwache angenommen, </a:t>
            </a:r>
          </a:p>
          <a:p>
            <a:r>
              <a:rPr lang="de-DE" dirty="0" smtClean="0">
                <a:solidFill>
                  <a:srgbClr val="FFFF00"/>
                </a:solidFill>
              </a:rPr>
              <a:t>obwohl viele Patienten (am nächsten Tag) vom Hausarzt versorgt </a:t>
            </a:r>
            <a:r>
              <a:rPr lang="de-DE" smtClean="0">
                <a:solidFill>
                  <a:srgbClr val="FFFF00"/>
                </a:solidFill>
              </a:rPr>
              <a:t>werden könnten?</a:t>
            </a:r>
            <a:endParaRPr lang="de-DE" dirty="0" smtClean="0">
              <a:solidFill>
                <a:srgbClr val="FFFF00"/>
              </a:solidFill>
            </a:endParaRPr>
          </a:p>
          <a:p>
            <a:r>
              <a:rPr lang="de-DE" dirty="0" smtClean="0">
                <a:solidFill>
                  <a:srgbClr val="FFFF00"/>
                </a:solidFill>
              </a:rPr>
              <a:t>Die Frage führt zum Thema </a:t>
            </a:r>
            <a:r>
              <a:rPr lang="de-DE" sz="2400" dirty="0" smtClean="0">
                <a:solidFill>
                  <a:schemeClr val="bg1"/>
                </a:solidFill>
              </a:rPr>
              <a:t>„strukturelle Gewalt</a:t>
            </a:r>
            <a:r>
              <a:rPr lang="de-DE" dirty="0" smtClean="0">
                <a:solidFill>
                  <a:srgbClr val="FFFF00"/>
                </a:solidFill>
              </a:rPr>
              <a:t>“</a:t>
            </a:r>
            <a:endParaRPr lang="de-DE" dirty="0">
              <a:solidFill>
                <a:srgbClr val="FFFF00"/>
              </a:solidFill>
            </a:endParaRPr>
          </a:p>
        </p:txBody>
      </p:sp>
      <p:sp>
        <p:nvSpPr>
          <p:cNvPr id="4" name="Rechteck 3"/>
          <p:cNvSpPr/>
          <p:nvPr/>
        </p:nvSpPr>
        <p:spPr>
          <a:xfrm>
            <a:off x="1043608" y="620688"/>
            <a:ext cx="5400600" cy="1512168"/>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292" y="512763"/>
            <a:ext cx="8451416" cy="6247864"/>
          </a:xfrm>
          <a:prstGeom prst="rect">
            <a:avLst/>
          </a:prstGeom>
          <a:noFill/>
        </p:spPr>
        <p:txBody>
          <a:bodyPr wrap="none" rtlCol="0">
            <a:spAutoFit/>
          </a:bodyPr>
          <a:lstStyle/>
          <a:p>
            <a:pPr algn="ctr"/>
            <a:r>
              <a:rPr lang="de-DE" sz="4000" smtClean="0">
                <a:solidFill>
                  <a:schemeClr val="bg1"/>
                </a:solidFill>
              </a:rPr>
              <a:t>Strukturelle Gewalt</a:t>
            </a:r>
          </a:p>
          <a:p>
            <a:pPr algn="ctr"/>
            <a:r>
              <a:rPr lang="de-DE" sz="2400" smtClean="0">
                <a:solidFill>
                  <a:schemeClr val="bg1"/>
                </a:solidFill>
              </a:rPr>
              <a:t>Johan Galtung (*1930), Friedensforscher</a:t>
            </a:r>
          </a:p>
          <a:p>
            <a:endParaRPr lang="de-DE" sz="2400" smtClean="0">
              <a:solidFill>
                <a:srgbClr val="FFFF00"/>
              </a:solidFill>
            </a:endParaRPr>
          </a:p>
          <a:p>
            <a:r>
              <a:rPr lang="de-DE" sz="2400" smtClean="0">
                <a:solidFill>
                  <a:srgbClr val="FFFF00"/>
                </a:solidFill>
              </a:rPr>
              <a:t>ist eine nachweisbare Eigenschaft eines sozialen Systems,</a:t>
            </a:r>
          </a:p>
          <a:p>
            <a:r>
              <a:rPr lang="de-DE" sz="2400" smtClean="0">
                <a:solidFill>
                  <a:srgbClr val="FFFF00"/>
                </a:solidFill>
              </a:rPr>
              <a:t>das die körperliche und psychische Integrität von Menschen</a:t>
            </a:r>
          </a:p>
          <a:p>
            <a:r>
              <a:rPr lang="de-DE" sz="2400" i="1" u="sng" smtClean="0">
                <a:solidFill>
                  <a:srgbClr val="FFFF00"/>
                </a:solidFill>
              </a:rPr>
              <a:t>aktual</a:t>
            </a:r>
            <a:r>
              <a:rPr lang="de-DE" sz="2400" smtClean="0">
                <a:solidFill>
                  <a:srgbClr val="FFFF00"/>
                </a:solidFill>
              </a:rPr>
              <a:t> schädigen kann, obwohl diese Schädigung nach den</a:t>
            </a:r>
          </a:p>
          <a:p>
            <a:r>
              <a:rPr lang="de-DE" sz="2400" smtClean="0">
                <a:solidFill>
                  <a:srgbClr val="FFFF00"/>
                </a:solidFill>
              </a:rPr>
              <a:t>vorhandenen Ressourcen und dem Stand des verfügbaren</a:t>
            </a:r>
          </a:p>
          <a:p>
            <a:r>
              <a:rPr lang="de-DE" sz="2400" smtClean="0">
                <a:solidFill>
                  <a:srgbClr val="FFFF00"/>
                </a:solidFill>
              </a:rPr>
              <a:t>wissenschaftlichen Wissens </a:t>
            </a:r>
            <a:r>
              <a:rPr lang="de-DE" sz="2400" i="1" u="sng" smtClean="0">
                <a:solidFill>
                  <a:srgbClr val="FFFF00"/>
                </a:solidFill>
              </a:rPr>
              <a:t>potentiell</a:t>
            </a:r>
            <a:r>
              <a:rPr lang="de-DE" sz="2400" smtClean="0">
                <a:solidFill>
                  <a:srgbClr val="FFFF00"/>
                </a:solidFill>
              </a:rPr>
              <a:t> vermieden werden</a:t>
            </a:r>
          </a:p>
          <a:p>
            <a:r>
              <a:rPr lang="de-DE" sz="2400" smtClean="0">
                <a:solidFill>
                  <a:srgbClr val="FFFF00"/>
                </a:solidFill>
              </a:rPr>
              <a:t>könnte.</a:t>
            </a:r>
          </a:p>
          <a:p>
            <a:endParaRPr lang="de-DE" sz="2400" smtClean="0">
              <a:solidFill>
                <a:srgbClr val="FFFF00"/>
              </a:solidFill>
            </a:endParaRPr>
          </a:p>
          <a:p>
            <a:endParaRPr lang="de-DE" sz="2400" smtClean="0">
              <a:solidFill>
                <a:srgbClr val="FFFF00"/>
              </a:solidFill>
            </a:endParaRPr>
          </a:p>
          <a:p>
            <a:r>
              <a:rPr lang="de-DE" sz="2400" smtClean="0">
                <a:solidFill>
                  <a:schemeClr val="bg1"/>
                </a:solidFill>
              </a:rPr>
              <a:t>Anm: 	Deshalb sind S3-Leitlinien zur Gewaltreduktion wichtig!</a:t>
            </a:r>
          </a:p>
          <a:p>
            <a:r>
              <a:rPr lang="de-DE" sz="2400" smtClean="0">
                <a:solidFill>
                  <a:schemeClr val="bg1"/>
                </a:solidFill>
              </a:rPr>
              <a:t>	Die S3-Leitlinien definieren das gegenwärtige verfügbare</a:t>
            </a:r>
          </a:p>
          <a:p>
            <a:r>
              <a:rPr lang="de-DE" sz="2400" smtClean="0">
                <a:solidFill>
                  <a:schemeClr val="bg1"/>
                </a:solidFill>
              </a:rPr>
              <a:t>	Wissen zum Thema „Verhinderung von Zwang und Gewalt“</a:t>
            </a:r>
          </a:p>
          <a:p>
            <a:endParaRPr lang="de-DE" sz="2400" smtClean="0">
              <a:solidFill>
                <a:schemeClr val="bg1"/>
              </a:solidFill>
            </a:endParaRPr>
          </a:p>
          <a:p>
            <a:r>
              <a:rPr lang="de-DE" sz="2400" smtClean="0">
                <a:solidFill>
                  <a:schemeClr val="bg1"/>
                </a:solidFill>
              </a:rPr>
              <a:t>	Ein Verletzung der S3-Leitlinie gilt als „strukturelle Gewalt“</a:t>
            </a:r>
            <a:endParaRPr lang="de-DE" sz="2400">
              <a:solidFill>
                <a:schemeClr val="bg1"/>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748" y="549275"/>
            <a:ext cx="8860503" cy="5970865"/>
          </a:xfrm>
          <a:prstGeom prst="rect">
            <a:avLst/>
          </a:prstGeom>
          <a:noFill/>
        </p:spPr>
        <p:txBody>
          <a:bodyPr wrap="none" rtlCol="0">
            <a:spAutoFit/>
          </a:bodyPr>
          <a:lstStyle/>
          <a:p>
            <a:pPr algn="ctr"/>
            <a:r>
              <a:rPr lang="de-DE" sz="3200" b="1" u="sng" smtClean="0">
                <a:solidFill>
                  <a:schemeClr val="bg1"/>
                </a:solidFill>
              </a:rPr>
              <a:t>S3-Leitlinien zur Verhinderung von Gewalt</a:t>
            </a:r>
          </a:p>
          <a:p>
            <a:pPr algn="ctr"/>
            <a:r>
              <a:rPr lang="de-DE" sz="3200" smtClean="0">
                <a:solidFill>
                  <a:srgbClr val="FFFF00"/>
                </a:solidFill>
              </a:rPr>
              <a:t>	</a:t>
            </a:r>
            <a:r>
              <a:rPr lang="de-DE" sz="2400" smtClean="0">
                <a:solidFill>
                  <a:srgbClr val="FFFF00"/>
                </a:solidFill>
              </a:rPr>
              <a:t>DGPPN, Juni 2018</a:t>
            </a:r>
          </a:p>
          <a:p>
            <a:endParaRPr lang="de-DE" smtClean="0">
              <a:solidFill>
                <a:srgbClr val="FFFF00"/>
              </a:solidFill>
            </a:endParaRPr>
          </a:p>
          <a:p>
            <a:r>
              <a:rPr lang="de-DE" sz="2000" smtClean="0">
                <a:solidFill>
                  <a:srgbClr val="FFFF00"/>
                </a:solidFill>
              </a:rPr>
              <a:t>84 Empfehlungen und 6 Statements</a:t>
            </a:r>
          </a:p>
          <a:p>
            <a:r>
              <a:rPr lang="de-DE" sz="2000" smtClean="0">
                <a:solidFill>
                  <a:srgbClr val="FFFF00"/>
                </a:solidFill>
              </a:rPr>
              <a:t>	davon: 	39 soziale Empfehlungen</a:t>
            </a:r>
          </a:p>
          <a:p>
            <a:r>
              <a:rPr lang="de-DE" sz="2000" smtClean="0">
                <a:solidFill>
                  <a:srgbClr val="FFFF00"/>
                </a:solidFill>
              </a:rPr>
              <a:t>		45 phamakologische Empfehlungen</a:t>
            </a:r>
          </a:p>
          <a:p>
            <a:endParaRPr lang="de-DE" sz="2000" smtClean="0">
              <a:solidFill>
                <a:srgbClr val="FFFF00"/>
              </a:solidFill>
            </a:endParaRPr>
          </a:p>
          <a:p>
            <a:r>
              <a:rPr lang="de-DE" sz="2000" smtClean="0">
                <a:solidFill>
                  <a:srgbClr val="FFFF00"/>
                </a:solidFill>
              </a:rPr>
              <a:t>Die zur Zeit weltweit am besten abgesicherte  Übericht über das verfügbare Wissen</a:t>
            </a:r>
          </a:p>
          <a:p>
            <a:r>
              <a:rPr lang="de-DE" sz="2000" smtClean="0">
                <a:solidFill>
                  <a:srgbClr val="FFFF00"/>
                </a:solidFill>
              </a:rPr>
              <a:t>	im Zusammenhang von Zwang und Gewalt in Psychiatrie</a:t>
            </a:r>
          </a:p>
          <a:p>
            <a:endParaRPr lang="de-DE" sz="2000" smtClean="0">
              <a:solidFill>
                <a:srgbClr val="FFFF00"/>
              </a:solidFill>
            </a:endParaRPr>
          </a:p>
          <a:p>
            <a:r>
              <a:rPr lang="de-DE" sz="2000" smtClean="0">
                <a:solidFill>
                  <a:srgbClr val="FFFF00"/>
                </a:solidFill>
              </a:rPr>
              <a:t>	750 Literaturstellen</a:t>
            </a:r>
          </a:p>
          <a:p>
            <a:r>
              <a:rPr lang="de-DE" sz="2000" smtClean="0">
                <a:solidFill>
                  <a:srgbClr val="FFFF00"/>
                </a:solidFill>
              </a:rPr>
              <a:t>	beruhend auf 	Wissenschaftlicher Forschung</a:t>
            </a:r>
          </a:p>
          <a:p>
            <a:r>
              <a:rPr lang="de-DE" sz="2000" smtClean="0">
                <a:solidFill>
                  <a:srgbClr val="FFFF00"/>
                </a:solidFill>
              </a:rPr>
              <a:t>			und Expertenkonsens</a:t>
            </a:r>
          </a:p>
          <a:p>
            <a:endParaRPr lang="de-DE" sz="2000" smtClean="0">
              <a:solidFill>
                <a:srgbClr val="FFFF00"/>
              </a:solidFill>
            </a:endParaRPr>
          </a:p>
          <a:p>
            <a:r>
              <a:rPr lang="de-DE" sz="2000" smtClean="0">
                <a:solidFill>
                  <a:srgbClr val="FFFF00"/>
                </a:solidFill>
              </a:rPr>
              <a:t>Erarbeitet unter Beteiligung aller psychiatrisch relevanten Fachgesellschaften </a:t>
            </a:r>
          </a:p>
          <a:p>
            <a:r>
              <a:rPr lang="de-DE" sz="2000" smtClean="0">
                <a:solidFill>
                  <a:srgbClr val="FFFF00"/>
                </a:solidFill>
              </a:rPr>
              <a:t>(BPE hat am Ende nicht unterschrieben) </a:t>
            </a:r>
          </a:p>
          <a:p>
            <a:endParaRPr lang="de-DE" sz="2000" smtClean="0">
              <a:solidFill>
                <a:srgbClr val="FFFF00"/>
              </a:solidFill>
            </a:endParaRPr>
          </a:p>
          <a:p>
            <a:r>
              <a:rPr lang="de-DE" sz="2000" smtClean="0">
                <a:solidFill>
                  <a:srgbClr val="FFFF00"/>
                </a:solidFill>
              </a:rPr>
              <a:t>Aber: ........... </a:t>
            </a:r>
            <a:endParaRPr lang="de-DE" sz="20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395536" y="512763"/>
          <a:ext cx="8010889" cy="4680521"/>
        </p:xfrm>
        <a:graphic>
          <a:graphicData uri="http://schemas.openxmlformats.org/drawingml/2006/table">
            <a:tbl>
              <a:tblPr/>
              <a:tblGrid>
                <a:gridCol w="2124236"/>
                <a:gridCol w="2131698"/>
                <a:gridCol w="2117909"/>
                <a:gridCol w="1637046"/>
              </a:tblGrid>
              <a:tr h="1950217">
                <a:tc>
                  <a:txBody>
                    <a:bodyPr/>
                    <a:lstStyle/>
                    <a:p>
                      <a:pPr>
                        <a:spcAft>
                          <a:spcPts val="0"/>
                        </a:spcAft>
                      </a:pPr>
                      <a:endParaRPr lang="de-DE" sz="1800">
                        <a:solidFill>
                          <a:srgbClr val="FFFF00"/>
                        </a:solidFill>
                        <a:latin typeface="Arial"/>
                        <a:ea typeface="Times New Roman"/>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nicht evidentes Wissen</a:t>
                      </a:r>
                    </a:p>
                    <a:p>
                      <a:pPr>
                        <a:spcAft>
                          <a:spcPts val="0"/>
                        </a:spcAft>
                      </a:pPr>
                      <a:r>
                        <a:rPr lang="de-DE" sz="1800">
                          <a:solidFill>
                            <a:srgbClr val="FFFF00"/>
                          </a:solidFill>
                          <a:latin typeface="Arial"/>
                          <a:ea typeface="Times New Roman"/>
                          <a:cs typeface="Times New Roman"/>
                        </a:rPr>
                        <a:t>Expertenkonsens,</a:t>
                      </a:r>
                    </a:p>
                    <a:p>
                      <a:pPr>
                        <a:spcAft>
                          <a:spcPts val="0"/>
                        </a:spcAft>
                      </a:pPr>
                      <a:r>
                        <a:rPr lang="de-DE" sz="1800">
                          <a:solidFill>
                            <a:srgbClr val="FFFF00"/>
                          </a:solidFill>
                          <a:latin typeface="Arial"/>
                          <a:ea typeface="Times New Roman"/>
                          <a:cs typeface="Times New Roman"/>
                        </a:rPr>
                        <a:t>Evidenzgrad 0: "Kann Empfehlung"</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evidentes Wissen:</a:t>
                      </a:r>
                    </a:p>
                    <a:p>
                      <a:pPr>
                        <a:spcAft>
                          <a:spcPts val="0"/>
                        </a:spcAft>
                      </a:pPr>
                      <a:r>
                        <a:rPr lang="de-DE" sz="1800">
                          <a:solidFill>
                            <a:srgbClr val="FFFF00"/>
                          </a:solidFill>
                          <a:latin typeface="Arial"/>
                          <a:ea typeface="Times New Roman"/>
                          <a:cs typeface="Times New Roman"/>
                        </a:rPr>
                        <a:t>Evidenzgrad A : "Soll Empfehlung" oder B: "sollte Empfehlung"</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Zeilen</a:t>
                      </a:r>
                    </a:p>
                    <a:p>
                      <a:pPr>
                        <a:spcAft>
                          <a:spcPts val="0"/>
                        </a:spcAft>
                      </a:pPr>
                      <a:r>
                        <a:rPr lang="de-DE" sz="1800">
                          <a:solidFill>
                            <a:srgbClr val="FFFF00"/>
                          </a:solidFill>
                          <a:latin typeface="Arial"/>
                          <a:ea typeface="Times New Roman"/>
                          <a:cs typeface="Times New Roman"/>
                        </a:rPr>
                        <a:t>summen</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780087">
                <a:tc>
                  <a:txBody>
                    <a:bodyPr/>
                    <a:lstStyle/>
                    <a:p>
                      <a:pPr>
                        <a:spcAft>
                          <a:spcPts val="0"/>
                        </a:spcAft>
                      </a:pPr>
                      <a:r>
                        <a:rPr lang="de-DE" sz="1800">
                          <a:solidFill>
                            <a:srgbClr val="FFFF00"/>
                          </a:solidFill>
                          <a:latin typeface="Arial"/>
                          <a:ea typeface="Times New Roman"/>
                          <a:cs typeface="Times New Roman"/>
                        </a:rPr>
                        <a:t>"Soziale" </a:t>
                      </a:r>
                    </a:p>
                    <a:p>
                      <a:pPr>
                        <a:spcAft>
                          <a:spcPts val="0"/>
                        </a:spcAft>
                      </a:pPr>
                      <a:r>
                        <a:rPr lang="de-DE" sz="1800">
                          <a:solidFill>
                            <a:srgbClr val="FFFF00"/>
                          </a:solidFill>
                          <a:latin typeface="Arial"/>
                          <a:ea typeface="Times New Roman"/>
                          <a:cs typeface="Times New Roman"/>
                        </a:rPr>
                        <a:t>Empfehlungen</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1:</a:t>
                      </a:r>
                    </a:p>
                    <a:p>
                      <a:pPr>
                        <a:spcAft>
                          <a:spcPts val="0"/>
                        </a:spcAft>
                      </a:pPr>
                      <a:r>
                        <a:rPr lang="de-DE" sz="1800">
                          <a:solidFill>
                            <a:srgbClr val="FFFF00"/>
                          </a:solidFill>
                          <a:latin typeface="Arial"/>
                          <a:ea typeface="Times New Roman"/>
                          <a:cs typeface="Times New Roman"/>
                        </a:rPr>
                        <a:t>N=26, 67%</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2:</a:t>
                      </a:r>
                    </a:p>
                    <a:p>
                      <a:pPr>
                        <a:spcAft>
                          <a:spcPts val="0"/>
                        </a:spcAft>
                      </a:pPr>
                      <a:r>
                        <a:rPr lang="de-DE" sz="1800">
                          <a:solidFill>
                            <a:srgbClr val="FFFF00"/>
                          </a:solidFill>
                          <a:latin typeface="Arial"/>
                          <a:ea typeface="Times New Roman"/>
                          <a:cs typeface="Times New Roman"/>
                        </a:rPr>
                        <a:t>N=13, 33%</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3: </a:t>
                      </a:r>
                    </a:p>
                    <a:p>
                      <a:pPr>
                        <a:spcAft>
                          <a:spcPts val="0"/>
                        </a:spcAft>
                      </a:pPr>
                      <a:r>
                        <a:rPr lang="de-DE" sz="1800">
                          <a:solidFill>
                            <a:srgbClr val="FFFF00"/>
                          </a:solidFill>
                          <a:latin typeface="Arial"/>
                          <a:ea typeface="Times New Roman"/>
                          <a:cs typeface="Times New Roman"/>
                        </a:rPr>
                        <a:t>N=39, 100%</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170130">
                <a:tc>
                  <a:txBody>
                    <a:bodyPr/>
                    <a:lstStyle/>
                    <a:p>
                      <a:pPr>
                        <a:spcAft>
                          <a:spcPts val="0"/>
                        </a:spcAft>
                      </a:pPr>
                      <a:r>
                        <a:rPr lang="de-DE" sz="1800">
                          <a:solidFill>
                            <a:srgbClr val="FFFF00"/>
                          </a:solidFill>
                          <a:latin typeface="Arial"/>
                          <a:ea typeface="Times New Roman"/>
                          <a:cs typeface="Times New Roman"/>
                        </a:rPr>
                        <a:t>"Pharmakologische" Empfehlungen</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4: </a:t>
                      </a:r>
                    </a:p>
                    <a:p>
                      <a:pPr>
                        <a:spcAft>
                          <a:spcPts val="0"/>
                        </a:spcAft>
                      </a:pPr>
                      <a:r>
                        <a:rPr lang="de-DE" sz="1800">
                          <a:solidFill>
                            <a:srgbClr val="FFFF00"/>
                          </a:solidFill>
                          <a:latin typeface="Arial"/>
                          <a:ea typeface="Times New Roman"/>
                          <a:cs typeface="Times New Roman"/>
                        </a:rPr>
                        <a:t>N=28, 62%</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5:</a:t>
                      </a:r>
                    </a:p>
                    <a:p>
                      <a:pPr>
                        <a:spcAft>
                          <a:spcPts val="0"/>
                        </a:spcAft>
                      </a:pPr>
                      <a:r>
                        <a:rPr lang="de-DE" sz="1800">
                          <a:solidFill>
                            <a:srgbClr val="FFFF00"/>
                          </a:solidFill>
                          <a:latin typeface="Arial"/>
                          <a:ea typeface="Times New Roman"/>
                          <a:cs typeface="Times New Roman"/>
                        </a:rPr>
                        <a:t>N=17, 38%</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rgbClr val="FFFF00"/>
                          </a:solidFill>
                          <a:latin typeface="Arial"/>
                          <a:ea typeface="Times New Roman"/>
                          <a:cs typeface="Times New Roman"/>
                        </a:rPr>
                        <a:t>Feld 6:</a:t>
                      </a:r>
                    </a:p>
                    <a:p>
                      <a:pPr>
                        <a:spcAft>
                          <a:spcPts val="0"/>
                        </a:spcAft>
                      </a:pPr>
                      <a:r>
                        <a:rPr lang="de-DE" sz="1800">
                          <a:solidFill>
                            <a:srgbClr val="FFFF00"/>
                          </a:solidFill>
                          <a:latin typeface="Arial"/>
                          <a:ea typeface="Times New Roman"/>
                          <a:cs typeface="Times New Roman"/>
                        </a:rPr>
                        <a:t>N=45, 100%</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780087">
                <a:tc>
                  <a:txBody>
                    <a:bodyPr/>
                    <a:lstStyle/>
                    <a:p>
                      <a:pPr>
                        <a:spcAft>
                          <a:spcPts val="0"/>
                        </a:spcAft>
                      </a:pPr>
                      <a:r>
                        <a:rPr lang="de-DE" sz="1800">
                          <a:solidFill>
                            <a:srgbClr val="FFFF00"/>
                          </a:solidFill>
                          <a:latin typeface="Arial"/>
                          <a:ea typeface="Times New Roman"/>
                          <a:cs typeface="Times New Roman"/>
                        </a:rPr>
                        <a:t>Spaltensummen</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chemeClr val="bg1"/>
                          </a:solidFill>
                          <a:latin typeface="Arial"/>
                          <a:ea typeface="Times New Roman"/>
                          <a:cs typeface="Times New Roman"/>
                        </a:rPr>
                        <a:t>Feld 7:</a:t>
                      </a:r>
                    </a:p>
                    <a:p>
                      <a:pPr>
                        <a:spcAft>
                          <a:spcPts val="0"/>
                        </a:spcAft>
                      </a:pPr>
                      <a:r>
                        <a:rPr lang="de-DE" sz="1800">
                          <a:solidFill>
                            <a:schemeClr val="bg1"/>
                          </a:solidFill>
                          <a:latin typeface="Arial"/>
                          <a:ea typeface="Times New Roman"/>
                          <a:cs typeface="Times New Roman"/>
                        </a:rPr>
                        <a:t>N=54, 64%</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chemeClr val="bg1"/>
                          </a:solidFill>
                          <a:latin typeface="Arial"/>
                          <a:ea typeface="Times New Roman"/>
                          <a:cs typeface="Times New Roman"/>
                        </a:rPr>
                        <a:t>Feld 8:</a:t>
                      </a:r>
                    </a:p>
                    <a:p>
                      <a:pPr>
                        <a:spcAft>
                          <a:spcPts val="0"/>
                        </a:spcAft>
                      </a:pPr>
                      <a:r>
                        <a:rPr lang="de-DE" sz="1800">
                          <a:solidFill>
                            <a:schemeClr val="bg1"/>
                          </a:solidFill>
                          <a:latin typeface="Arial"/>
                          <a:ea typeface="Times New Roman"/>
                          <a:cs typeface="Times New Roman"/>
                        </a:rPr>
                        <a:t>N=30, 36%</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de-DE" sz="1800">
                          <a:solidFill>
                            <a:schemeClr val="bg1"/>
                          </a:solidFill>
                          <a:latin typeface="Arial"/>
                          <a:ea typeface="Times New Roman"/>
                          <a:cs typeface="Times New Roman"/>
                        </a:rPr>
                        <a:t>Feld 9:</a:t>
                      </a:r>
                    </a:p>
                    <a:p>
                      <a:pPr>
                        <a:spcAft>
                          <a:spcPts val="0"/>
                        </a:spcAft>
                      </a:pPr>
                      <a:r>
                        <a:rPr lang="de-DE" sz="1800">
                          <a:solidFill>
                            <a:schemeClr val="bg1"/>
                          </a:solidFill>
                          <a:latin typeface="Arial"/>
                          <a:ea typeface="Times New Roman"/>
                          <a:cs typeface="Times New Roman"/>
                        </a:rPr>
                        <a:t>N=84, 100%</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
        <p:nvSpPr>
          <p:cNvPr id="4" name="Textfeld 3"/>
          <p:cNvSpPr txBox="1"/>
          <p:nvPr/>
        </p:nvSpPr>
        <p:spPr>
          <a:xfrm>
            <a:off x="251520" y="5913276"/>
            <a:ext cx="8319713" cy="369332"/>
          </a:xfrm>
          <a:prstGeom prst="rect">
            <a:avLst/>
          </a:prstGeom>
          <a:noFill/>
        </p:spPr>
        <p:txBody>
          <a:bodyPr wrap="none" rtlCol="0">
            <a:spAutoFit/>
          </a:bodyPr>
          <a:lstStyle/>
          <a:p>
            <a:r>
              <a:rPr lang="de-DE" smtClean="0">
                <a:solidFill>
                  <a:schemeClr val="bg1"/>
                </a:solidFill>
              </a:rPr>
              <a:t>Psychiatriepolitisches Ärgernis: mangelnde Forschung seit 1. Psychiatrie-Enquete (1975)</a:t>
            </a:r>
            <a:endParaRPr lang="de-DE">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65929" y="548680"/>
            <a:ext cx="7038978" cy="5816977"/>
          </a:xfrm>
          <a:prstGeom prst="rect">
            <a:avLst/>
          </a:prstGeom>
          <a:noFill/>
        </p:spPr>
        <p:txBody>
          <a:bodyPr wrap="none" rtlCol="0">
            <a:spAutoFit/>
          </a:bodyPr>
          <a:lstStyle/>
          <a:p>
            <a:pPr algn="ctr"/>
            <a:r>
              <a:rPr lang="de-DE" smtClean="0">
                <a:solidFill>
                  <a:srgbClr val="FFFF00"/>
                </a:solidFill>
              </a:rPr>
              <a:t>In der psychiatrischen </a:t>
            </a:r>
          </a:p>
          <a:p>
            <a:pPr algn="ctr"/>
            <a:endParaRPr lang="de-DE" smtClean="0">
              <a:solidFill>
                <a:srgbClr val="FFFF00"/>
              </a:solidFill>
            </a:endParaRPr>
          </a:p>
          <a:p>
            <a:pPr algn="ctr"/>
            <a:r>
              <a:rPr lang="de-DE" sz="2400" b="1" u="sng" smtClean="0">
                <a:solidFill>
                  <a:schemeClr val="bg1"/>
                </a:solidFill>
              </a:rPr>
              <a:t>Konflikt-, Gewalt- und Präventionsforschung</a:t>
            </a:r>
          </a:p>
          <a:p>
            <a:pPr algn="ctr"/>
            <a:endParaRPr lang="de-DE" sz="2400" smtClean="0">
              <a:solidFill>
                <a:srgbClr val="FFFF00"/>
              </a:solidFill>
            </a:endParaRPr>
          </a:p>
          <a:p>
            <a:pPr algn="ctr"/>
            <a:r>
              <a:rPr lang="de-DE" sz="2400" smtClean="0">
                <a:solidFill>
                  <a:srgbClr val="FFFF00"/>
                </a:solidFill>
              </a:rPr>
              <a:t>wissen wir zu wenig, was geschieht!</a:t>
            </a:r>
          </a:p>
          <a:p>
            <a:pPr algn="ctr"/>
            <a:endParaRPr lang="de-DE" sz="2400" smtClean="0">
              <a:solidFill>
                <a:srgbClr val="FFFF00"/>
              </a:solidFill>
            </a:endParaRPr>
          </a:p>
          <a:p>
            <a:pPr algn="ctr"/>
            <a:endParaRPr lang="de-DE" sz="2400" smtClean="0">
              <a:solidFill>
                <a:srgbClr val="FFFF00"/>
              </a:solidFill>
            </a:endParaRPr>
          </a:p>
          <a:p>
            <a:pPr algn="ctr"/>
            <a:endParaRPr lang="de-DE" sz="2400" smtClean="0">
              <a:solidFill>
                <a:srgbClr val="FFFF00"/>
              </a:solidFill>
            </a:endParaRPr>
          </a:p>
          <a:p>
            <a:pPr algn="ctr"/>
            <a:r>
              <a:rPr lang="de-DE" sz="2400" b="1" u="sng" smtClean="0">
                <a:solidFill>
                  <a:srgbClr val="FFFF00"/>
                </a:solidFill>
              </a:rPr>
              <a:t>Mehr als Hälfte </a:t>
            </a:r>
            <a:r>
              <a:rPr lang="de-DE" sz="2400" smtClean="0">
                <a:solidFill>
                  <a:srgbClr val="FFFF00"/>
                </a:solidFill>
              </a:rPr>
              <a:t>der neuen S3-Leitlinien-Empfehlungen</a:t>
            </a:r>
          </a:p>
          <a:p>
            <a:pPr algn="ctr"/>
            <a:r>
              <a:rPr lang="de-DE" sz="2400" smtClean="0">
                <a:solidFill>
                  <a:srgbClr val="FFFF00"/>
                </a:solidFill>
              </a:rPr>
              <a:t>„Verhinderung von Zwang“</a:t>
            </a:r>
          </a:p>
          <a:p>
            <a:pPr algn="ctr"/>
            <a:r>
              <a:rPr lang="de-DE" sz="2400" smtClean="0">
                <a:solidFill>
                  <a:srgbClr val="FFFF00"/>
                </a:solidFill>
              </a:rPr>
              <a:t>basiert </a:t>
            </a:r>
            <a:r>
              <a:rPr lang="de-DE" sz="2400" b="1" u="sng" smtClean="0">
                <a:solidFill>
                  <a:srgbClr val="FFFF00"/>
                </a:solidFill>
              </a:rPr>
              <a:t>nicht</a:t>
            </a:r>
            <a:r>
              <a:rPr lang="de-DE" sz="2400" smtClean="0">
                <a:solidFill>
                  <a:srgbClr val="FFFF00"/>
                </a:solidFill>
              </a:rPr>
              <a:t> auf evidentem Wissen</a:t>
            </a:r>
          </a:p>
          <a:p>
            <a:pPr algn="ctr"/>
            <a:r>
              <a:rPr lang="de-DE" sz="2400" smtClean="0">
                <a:solidFill>
                  <a:srgbClr val="FFFF00"/>
                </a:solidFill>
              </a:rPr>
              <a:t>sondern auf Expertenkonsens</a:t>
            </a:r>
          </a:p>
          <a:p>
            <a:pPr algn="ctr"/>
            <a:endParaRPr lang="de-DE" sz="2400" smtClean="0">
              <a:solidFill>
                <a:srgbClr val="FFFF00"/>
              </a:solidFill>
            </a:endParaRPr>
          </a:p>
          <a:p>
            <a:pPr algn="ctr"/>
            <a:endParaRPr lang="de-DE" sz="2400" smtClean="0">
              <a:solidFill>
                <a:srgbClr val="FFFF00"/>
              </a:solidFill>
            </a:endParaRPr>
          </a:p>
          <a:p>
            <a:pPr algn="ctr"/>
            <a:r>
              <a:rPr lang="de-DE" sz="2400" smtClean="0">
                <a:solidFill>
                  <a:srgbClr val="FFFF00"/>
                </a:solidFill>
              </a:rPr>
              <a:t>►►  mehr Grundlagenforschung notwendig</a:t>
            </a:r>
          </a:p>
          <a:p>
            <a:pPr algn="ctr"/>
            <a:endParaRPr lang="de-DE" sz="24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
        <p:nvSpPr>
          <p:cNvPr id="4" name="Rechteck 3"/>
          <p:cNvSpPr/>
          <p:nvPr/>
        </p:nvSpPr>
        <p:spPr>
          <a:xfrm>
            <a:off x="1965462" y="5938982"/>
            <a:ext cx="4672176" cy="461665"/>
          </a:xfrm>
          <a:prstGeom prst="rect">
            <a:avLst/>
          </a:prstGeom>
        </p:spPr>
        <p:txBody>
          <a:bodyPr wrap="none">
            <a:spAutoFit/>
          </a:bodyPr>
          <a:lstStyle/>
          <a:p>
            <a:pPr algn="ctr"/>
            <a:r>
              <a:rPr lang="de-DE" sz="2400" smtClean="0">
                <a:solidFill>
                  <a:srgbClr val="FFFF00"/>
                </a:solidFill>
              </a:rPr>
              <a:t>►►  bessere Kontrollen notwendig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4220" y="549275"/>
            <a:ext cx="8135560" cy="5447645"/>
          </a:xfrm>
          <a:prstGeom prst="rect">
            <a:avLst/>
          </a:prstGeom>
          <a:noFill/>
          <a:ln>
            <a:solidFill>
              <a:srgbClr val="FFFF00"/>
            </a:solidFill>
          </a:ln>
        </p:spPr>
        <p:txBody>
          <a:bodyPr wrap="none" rtlCol="0">
            <a:spAutoFit/>
          </a:bodyPr>
          <a:lstStyle/>
          <a:p>
            <a:pPr algn="ctr"/>
            <a:r>
              <a:rPr lang="de-DE" sz="2400" b="1" dirty="0" smtClean="0">
                <a:solidFill>
                  <a:schemeClr val="bg1"/>
                </a:solidFill>
              </a:rPr>
              <a:t>Gewalt und Zwangsmaßnahmen in der Psychiatrie</a:t>
            </a:r>
          </a:p>
          <a:p>
            <a:endParaRPr lang="de-DE" dirty="0" smtClean="0">
              <a:solidFill>
                <a:srgbClr val="FFFF00"/>
              </a:solidFill>
            </a:endParaRPr>
          </a:p>
          <a:p>
            <a:endParaRPr lang="de-DE" dirty="0" smtClean="0">
              <a:solidFill>
                <a:srgbClr val="FFFF00"/>
              </a:solidFill>
            </a:endParaRPr>
          </a:p>
          <a:p>
            <a:r>
              <a:rPr lang="de-DE" smtClean="0">
                <a:solidFill>
                  <a:schemeClr val="bg1"/>
                </a:solidFill>
              </a:rPr>
              <a:t>860.000</a:t>
            </a:r>
            <a:r>
              <a:rPr lang="de-DE" smtClean="0">
                <a:solidFill>
                  <a:srgbClr val="FFFF00"/>
                </a:solidFill>
              </a:rPr>
              <a:t> </a:t>
            </a:r>
            <a:r>
              <a:rPr lang="de-DE" dirty="0" smtClean="0">
                <a:solidFill>
                  <a:srgbClr val="FFFF00"/>
                </a:solidFill>
              </a:rPr>
              <a:t>		psychiatrisch behandelte </a:t>
            </a:r>
            <a:r>
              <a:rPr lang="de-DE" smtClean="0">
                <a:solidFill>
                  <a:srgbClr val="FFFF00"/>
                </a:solidFill>
              </a:rPr>
              <a:t>Menschen (Fälle: 2016)</a:t>
            </a:r>
            <a:endParaRPr lang="de-DE" dirty="0" smtClean="0">
              <a:solidFill>
                <a:srgbClr val="FFFF00"/>
              </a:solidFill>
            </a:endParaRPr>
          </a:p>
          <a:p>
            <a:r>
              <a:rPr lang="de-DE" dirty="0" smtClean="0">
                <a:solidFill>
                  <a:srgbClr val="FFFF00"/>
                </a:solidFill>
              </a:rPr>
              <a:t>		in 434 Fachkliniken und </a:t>
            </a:r>
            <a:r>
              <a:rPr lang="de-DE" dirty="0" err="1" smtClean="0">
                <a:solidFill>
                  <a:srgbClr val="FFFF00"/>
                </a:solidFill>
              </a:rPr>
              <a:t>psy</a:t>
            </a:r>
            <a:r>
              <a:rPr lang="de-DE" dirty="0" smtClean="0">
                <a:solidFill>
                  <a:srgbClr val="FFFF00"/>
                </a:solidFill>
              </a:rPr>
              <a:t>. Krankenhäusern</a:t>
            </a:r>
          </a:p>
          <a:p>
            <a:r>
              <a:rPr lang="de-DE" dirty="0" smtClean="0">
                <a:solidFill>
                  <a:srgbClr val="FFFF00"/>
                </a:solidFill>
              </a:rPr>
              <a:t>		ohne </a:t>
            </a:r>
            <a:r>
              <a:rPr lang="de-DE" dirty="0" err="1" smtClean="0">
                <a:solidFill>
                  <a:srgbClr val="FFFF00"/>
                </a:solidFill>
              </a:rPr>
              <a:t>Suchtb</a:t>
            </a:r>
            <a:r>
              <a:rPr lang="de-DE" dirty="0" smtClean="0">
                <a:solidFill>
                  <a:srgbClr val="FFFF00"/>
                </a:solidFill>
              </a:rPr>
              <a:t>., </a:t>
            </a:r>
            <a:r>
              <a:rPr lang="de-DE" dirty="0" err="1" smtClean="0">
                <a:solidFill>
                  <a:srgbClr val="FFFF00"/>
                </a:solidFill>
              </a:rPr>
              <a:t>Gerontop</a:t>
            </a:r>
            <a:r>
              <a:rPr lang="de-DE" smtClean="0">
                <a:solidFill>
                  <a:srgbClr val="FFFF00"/>
                </a:solidFill>
              </a:rPr>
              <a:t>., Heime</a:t>
            </a:r>
            <a:endParaRPr lang="de-DE" dirty="0" smtClean="0">
              <a:solidFill>
                <a:srgbClr val="FFFF00"/>
              </a:solidFill>
            </a:endParaRPr>
          </a:p>
          <a:p>
            <a:endParaRPr lang="de-DE" smtClean="0">
              <a:solidFill>
                <a:srgbClr val="FFFF00"/>
              </a:solidFill>
            </a:endParaRPr>
          </a:p>
          <a:p>
            <a:endParaRPr lang="de-DE" dirty="0" smtClean="0">
              <a:solidFill>
                <a:srgbClr val="FFFF00"/>
              </a:solidFill>
            </a:endParaRPr>
          </a:p>
          <a:p>
            <a:r>
              <a:rPr lang="de-DE" smtClean="0">
                <a:solidFill>
                  <a:schemeClr val="bg1"/>
                </a:solidFill>
              </a:rPr>
              <a:t>58.000</a:t>
            </a:r>
            <a:r>
              <a:rPr lang="de-DE" smtClean="0">
                <a:solidFill>
                  <a:srgbClr val="FFFF00"/>
                </a:solidFill>
              </a:rPr>
              <a:t>  (~6,7%)	mechan. Zwangsmaßnahmen 	(Fälle,BW-Hochrechn.)</a:t>
            </a:r>
          </a:p>
          <a:p>
            <a:r>
              <a:rPr lang="de-DE" smtClean="0">
                <a:solidFill>
                  <a:schemeClr val="bg1"/>
                </a:solidFill>
              </a:rPr>
              <a:t>42.000</a:t>
            </a:r>
            <a:r>
              <a:rPr lang="de-DE" smtClean="0">
                <a:solidFill>
                  <a:srgbClr val="FFFF00"/>
                </a:solidFill>
              </a:rPr>
              <a:t>		davon: Fixierung 			(Fälle, BW-Hochrechn.)</a:t>
            </a:r>
          </a:p>
          <a:p>
            <a:r>
              <a:rPr lang="de-DE" smtClean="0">
                <a:solidFill>
                  <a:schemeClr val="bg1"/>
                </a:solidFill>
              </a:rPr>
              <a:t>231.000</a:t>
            </a:r>
            <a:r>
              <a:rPr lang="de-DE" smtClean="0">
                <a:solidFill>
                  <a:srgbClr val="FFFF00"/>
                </a:solidFill>
              </a:rPr>
              <a:t> (Fk:5,5)	mechan. Zwangsmaßnahmen 	(Ereig.BW-Hochrechn.)</a:t>
            </a:r>
            <a:endParaRPr lang="de-DE" dirty="0" smtClean="0">
              <a:solidFill>
                <a:srgbClr val="FFFF00"/>
              </a:solidFill>
            </a:endParaRPr>
          </a:p>
          <a:p>
            <a:r>
              <a:rPr lang="de-DE" smtClean="0">
                <a:solidFill>
                  <a:schemeClr val="bg1"/>
                </a:solidFill>
              </a:rPr>
              <a:t>462.000</a:t>
            </a:r>
            <a:r>
              <a:rPr lang="de-DE" smtClean="0">
                <a:solidFill>
                  <a:srgbClr val="FFFF00"/>
                </a:solidFill>
              </a:rPr>
              <a:t>		Gefährdungssituationen  		(Schätzung, Faktor 2:1)</a:t>
            </a:r>
          </a:p>
          <a:p>
            <a:endParaRPr lang="de-DE" dirty="0" smtClean="0">
              <a:solidFill>
                <a:srgbClr val="FFFF00"/>
              </a:solidFill>
            </a:endParaRPr>
          </a:p>
          <a:p>
            <a:r>
              <a:rPr lang="de-DE" dirty="0" smtClean="0">
                <a:solidFill>
                  <a:schemeClr val="bg1"/>
                </a:solidFill>
              </a:rPr>
              <a:t>50.000</a:t>
            </a:r>
            <a:r>
              <a:rPr lang="de-DE" dirty="0" smtClean="0">
                <a:solidFill>
                  <a:srgbClr val="FFFF00"/>
                </a:solidFill>
              </a:rPr>
              <a:t> 		Krankenpfleger + Ärzte</a:t>
            </a:r>
          </a:p>
          <a:p>
            <a:endParaRPr lang="de-DE" dirty="0" smtClean="0">
              <a:solidFill>
                <a:srgbClr val="FFFF00"/>
              </a:solidFill>
            </a:endParaRPr>
          </a:p>
          <a:p>
            <a:r>
              <a:rPr lang="de-DE" smtClean="0">
                <a:solidFill>
                  <a:schemeClr val="bg1"/>
                </a:solidFill>
              </a:rPr>
              <a:t>120.000</a:t>
            </a:r>
            <a:r>
              <a:rPr lang="de-DE" dirty="0" smtClean="0">
                <a:solidFill>
                  <a:srgbClr val="FFFF00"/>
                </a:solidFill>
              </a:rPr>
              <a:t>		betroffene Angehörige (geschätzt)</a:t>
            </a:r>
          </a:p>
          <a:p>
            <a:endParaRPr lang="de-DE" dirty="0" smtClean="0">
              <a:solidFill>
                <a:srgbClr val="FFFF00"/>
              </a:solidFill>
            </a:endParaRPr>
          </a:p>
          <a:p>
            <a:endParaRPr lang="de-DE" dirty="0" smtClean="0">
              <a:solidFill>
                <a:srgbClr val="FFFF00"/>
              </a:solidFill>
            </a:endParaRPr>
          </a:p>
          <a:p>
            <a:r>
              <a:rPr lang="de-DE" dirty="0" smtClean="0">
                <a:solidFill>
                  <a:srgbClr val="FFFF00"/>
                </a:solidFill>
              </a:rPr>
              <a:t>		die tatsächlichen Zahlen liegen weitaus höher</a:t>
            </a: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68755" y="152636"/>
            <a:ext cx="6606489" cy="1261884"/>
          </a:xfrm>
          <a:prstGeom prst="rect">
            <a:avLst/>
          </a:prstGeom>
          <a:noFill/>
        </p:spPr>
        <p:txBody>
          <a:bodyPr wrap="none" rtlCol="0">
            <a:spAutoFit/>
          </a:bodyPr>
          <a:lstStyle/>
          <a:p>
            <a:pPr algn="ctr"/>
            <a:r>
              <a:rPr lang="de-DE" sz="2800" b="1" u="sng" smtClean="0">
                <a:solidFill>
                  <a:schemeClr val="bg1"/>
                </a:solidFill>
              </a:rPr>
              <a:t>Diskussionsvorschlag des NPOG</a:t>
            </a:r>
          </a:p>
          <a:p>
            <a:pPr algn="ctr"/>
            <a:r>
              <a:rPr lang="de-DE" sz="2400" smtClean="0">
                <a:solidFill>
                  <a:srgbClr val="FFFF00"/>
                </a:solidFill>
              </a:rPr>
              <a:t>für DGSP: Landes- und Bundesebene</a:t>
            </a:r>
          </a:p>
          <a:p>
            <a:pPr algn="ctr"/>
            <a:r>
              <a:rPr lang="de-DE" sz="2400" smtClean="0">
                <a:solidFill>
                  <a:srgbClr val="FFFF00"/>
                </a:solidFill>
              </a:rPr>
              <a:t>zur weitergehenden Reduktion struktureller Gewalt</a:t>
            </a:r>
            <a:endParaRPr lang="de-DE" sz="2400">
              <a:solidFill>
                <a:srgbClr val="FFFF00"/>
              </a:solidFill>
            </a:endParaRPr>
          </a:p>
        </p:txBody>
      </p:sp>
      <p:sp>
        <p:nvSpPr>
          <p:cNvPr id="3" name="Textfeld 2"/>
          <p:cNvSpPr txBox="1"/>
          <p:nvPr/>
        </p:nvSpPr>
        <p:spPr>
          <a:xfrm>
            <a:off x="287524" y="1558439"/>
            <a:ext cx="9010800" cy="5262979"/>
          </a:xfrm>
          <a:prstGeom prst="rect">
            <a:avLst/>
          </a:prstGeom>
          <a:noFill/>
        </p:spPr>
        <p:txBody>
          <a:bodyPr wrap="none" rtlCol="0">
            <a:spAutoFit/>
          </a:bodyPr>
          <a:lstStyle/>
          <a:p>
            <a:r>
              <a:rPr lang="de-DE" sz="2400" smtClean="0">
                <a:solidFill>
                  <a:schemeClr val="bg1"/>
                </a:solidFill>
              </a:rPr>
              <a:t>Zusatz zur Mitgliedschaft</a:t>
            </a:r>
            <a:r>
              <a:rPr lang="de-DE" sz="2400" smtClean="0">
                <a:solidFill>
                  <a:srgbClr val="FFFF00"/>
                </a:solidFill>
              </a:rPr>
              <a:t>: Im Falle des begründeten Verdachts </a:t>
            </a:r>
          </a:p>
          <a:p>
            <a:r>
              <a:rPr lang="de-DE" sz="2400" smtClean="0">
                <a:solidFill>
                  <a:srgbClr val="FFFF00"/>
                </a:solidFill>
              </a:rPr>
              <a:t>auf schwerwiegende und/oder strukturelle Missstände</a:t>
            </a:r>
          </a:p>
          <a:p>
            <a:r>
              <a:rPr lang="de-DE" sz="2400" smtClean="0">
                <a:solidFill>
                  <a:srgbClr val="FFFF00"/>
                </a:solidFill>
              </a:rPr>
              <a:t>verpflichten sich die DGSP-Mitgliedseinrichtungen dazu </a:t>
            </a:r>
          </a:p>
          <a:p>
            <a:r>
              <a:rPr lang="de-DE" sz="2400" smtClean="0">
                <a:solidFill>
                  <a:srgbClr val="FFFF00"/>
                </a:solidFill>
              </a:rPr>
              <a:t>eine unangemeldete Begehung und Klientenbefragungen (Klientenrat) </a:t>
            </a:r>
          </a:p>
          <a:p>
            <a:r>
              <a:rPr lang="de-DE" sz="2400" smtClean="0">
                <a:solidFill>
                  <a:srgbClr val="FFFF00"/>
                </a:solidFill>
              </a:rPr>
              <a:t>zuzulassen.</a:t>
            </a:r>
          </a:p>
          <a:p>
            <a:endParaRPr lang="de-DE" sz="2400" smtClean="0">
              <a:solidFill>
                <a:srgbClr val="FFFF00"/>
              </a:solidFill>
            </a:endParaRPr>
          </a:p>
          <a:p>
            <a:r>
              <a:rPr lang="de-DE" sz="2400" smtClean="0">
                <a:solidFill>
                  <a:srgbClr val="FFFF00"/>
                </a:solidFill>
              </a:rPr>
              <a:t>begründete Verdachtsfälle können ausgelöst werden durch:</a:t>
            </a:r>
          </a:p>
          <a:p>
            <a:r>
              <a:rPr lang="de-DE" sz="2400" smtClean="0">
                <a:solidFill>
                  <a:srgbClr val="FFFF00"/>
                </a:solidFill>
              </a:rPr>
              <a:t>	Beschwerdestellen, </a:t>
            </a:r>
          </a:p>
          <a:p>
            <a:r>
              <a:rPr lang="de-DE" sz="2400" smtClean="0">
                <a:solidFill>
                  <a:srgbClr val="FFFF00"/>
                </a:solidFill>
              </a:rPr>
              <a:t>	staatliche Besuchskommissionen, </a:t>
            </a:r>
          </a:p>
          <a:p>
            <a:r>
              <a:rPr lang="de-DE" sz="2400" smtClean="0">
                <a:solidFill>
                  <a:srgbClr val="FFFF00"/>
                </a:solidFill>
              </a:rPr>
              <a:t>	investigativen Jounalismus, .....</a:t>
            </a:r>
          </a:p>
          <a:p>
            <a:endParaRPr lang="de-DE" sz="2400" smtClean="0">
              <a:solidFill>
                <a:srgbClr val="FFFF00"/>
              </a:solidFill>
            </a:endParaRPr>
          </a:p>
          <a:p>
            <a:r>
              <a:rPr lang="de-DE" sz="2400" smtClean="0">
                <a:solidFill>
                  <a:srgbClr val="FFFF00"/>
                </a:solidFill>
              </a:rPr>
              <a:t>Detaillierte Verfahrensregeln legen die Abläufe von </a:t>
            </a:r>
          </a:p>
          <a:p>
            <a:r>
              <a:rPr lang="de-DE" sz="2400" smtClean="0">
                <a:solidFill>
                  <a:srgbClr val="FFFF00"/>
                </a:solidFill>
              </a:rPr>
              <a:t>Darstellung und Gegendarstellung fest.</a:t>
            </a:r>
          </a:p>
          <a:p>
            <a:r>
              <a:rPr lang="de-DE" sz="2400" smtClean="0">
                <a:solidFill>
                  <a:srgbClr val="FFFF00"/>
                </a:solidFill>
              </a:rPr>
              <a:t>						</a:t>
            </a:r>
            <a:r>
              <a:rPr lang="de-DE" sz="2000" smtClean="0">
                <a:solidFill>
                  <a:schemeClr val="bg1"/>
                </a:solidFill>
              </a:rPr>
              <a:t>Was halten Sie davon?</a:t>
            </a:r>
            <a:endParaRPr lang="de-DE" sz="2400" smtClean="0">
              <a:solidFill>
                <a:schemeClr val="bg1"/>
              </a:solidFill>
            </a:endParaRPr>
          </a:p>
        </p:txBody>
      </p:sp>
      <p:pic>
        <p:nvPicPr>
          <p:cNvPr id="4" name="Grafik 3"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51820" y="1989138"/>
            <a:ext cx="2861104" cy="707886"/>
          </a:xfrm>
          <a:prstGeom prst="rect">
            <a:avLst/>
          </a:prstGeom>
          <a:noFill/>
        </p:spPr>
        <p:txBody>
          <a:bodyPr wrap="none" rtlCol="0">
            <a:spAutoFit/>
          </a:bodyPr>
          <a:lstStyle/>
          <a:p>
            <a:r>
              <a:rPr lang="de-DE" sz="4000" smtClean="0">
                <a:solidFill>
                  <a:srgbClr val="FFFF00"/>
                </a:solidFill>
              </a:rPr>
              <a:t>Forderungen</a:t>
            </a:r>
            <a:endParaRPr lang="de-DE" sz="40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3131" y="188640"/>
            <a:ext cx="8407430" cy="6278642"/>
          </a:xfrm>
          <a:prstGeom prst="rect">
            <a:avLst/>
          </a:prstGeom>
          <a:noFill/>
        </p:spPr>
        <p:txBody>
          <a:bodyPr wrap="none" rtlCol="0">
            <a:spAutoFit/>
          </a:bodyPr>
          <a:lstStyle/>
          <a:p>
            <a:r>
              <a:rPr lang="de-DE" sz="2400" u="sng" smtClean="0">
                <a:solidFill>
                  <a:srgbClr val="FFFF00"/>
                </a:solidFill>
              </a:rPr>
              <a:t>Psychiatriepolitische Forderungen (NPOG  in Diskussion)</a:t>
            </a:r>
          </a:p>
          <a:p>
            <a:endParaRPr lang="de-DE" b="1" smtClean="0">
              <a:solidFill>
                <a:srgbClr val="FFFF00"/>
              </a:solidFill>
            </a:endParaRPr>
          </a:p>
          <a:p>
            <a:r>
              <a:rPr lang="de-DE" b="1" smtClean="0">
                <a:solidFill>
                  <a:srgbClr val="FFFF00"/>
                </a:solidFill>
              </a:rPr>
              <a:t>Patienten , Mitarbeiter</a:t>
            </a:r>
          </a:p>
          <a:p>
            <a:r>
              <a:rPr lang="de-DE" smtClean="0">
                <a:solidFill>
                  <a:srgbClr val="FFFF00"/>
                </a:solidFill>
              </a:rPr>
              <a:t>	persönliche Grenzen, Haltungen, Schulungen</a:t>
            </a:r>
          </a:p>
          <a:p>
            <a:r>
              <a:rPr lang="de-DE" smtClean="0">
                <a:solidFill>
                  <a:srgbClr val="FFFF00"/>
                </a:solidFill>
              </a:rPr>
              <a:t>	peer-Begleiter, Angehörige,  Betroffenenbeteiligung, </a:t>
            </a:r>
          </a:p>
          <a:p>
            <a:r>
              <a:rPr lang="de-DE" b="1" smtClean="0">
                <a:solidFill>
                  <a:srgbClr val="FFFF00"/>
                </a:solidFill>
              </a:rPr>
              <a:t>Kommuniation/ Interaktion</a:t>
            </a:r>
          </a:p>
          <a:p>
            <a:r>
              <a:rPr lang="de-DE" smtClean="0">
                <a:solidFill>
                  <a:srgbClr val="FFFF00"/>
                </a:solidFill>
              </a:rPr>
              <a:t>	Dramaturgie der ZM, Wertschätzung, ohne Herablassung, </a:t>
            </a:r>
          </a:p>
          <a:p>
            <a:r>
              <a:rPr lang="de-DE" smtClean="0">
                <a:solidFill>
                  <a:srgbClr val="FFFF00"/>
                </a:solidFill>
              </a:rPr>
              <a:t>	Terminverlässlichkeit, bessere Therapie-Gesprächs-Angebote</a:t>
            </a:r>
          </a:p>
          <a:p>
            <a:r>
              <a:rPr lang="de-DE" b="1" smtClean="0">
                <a:solidFill>
                  <a:srgbClr val="FFFF00"/>
                </a:solidFill>
              </a:rPr>
              <a:t>Milieu</a:t>
            </a:r>
          </a:p>
          <a:p>
            <a:r>
              <a:rPr lang="de-DE" smtClean="0">
                <a:solidFill>
                  <a:srgbClr val="FFFF00"/>
                </a:solidFill>
              </a:rPr>
              <a:t>	Atmosphären, Rooming-In für Angehörige, Besuchszimmer</a:t>
            </a:r>
          </a:p>
          <a:p>
            <a:r>
              <a:rPr lang="de-DE" smtClean="0">
                <a:solidFill>
                  <a:srgbClr val="FFFF00"/>
                </a:solidFill>
              </a:rPr>
              <a:t>	besseres Fehlermanagment, Weiches Zimmer, </a:t>
            </a:r>
          </a:p>
          <a:p>
            <a:r>
              <a:rPr lang="de-DE" b="1" smtClean="0">
                <a:solidFill>
                  <a:srgbClr val="FFFF00"/>
                </a:solidFill>
              </a:rPr>
              <a:t>Struktur</a:t>
            </a:r>
          </a:p>
          <a:p>
            <a:r>
              <a:rPr lang="de-DE" smtClean="0">
                <a:solidFill>
                  <a:srgbClr val="FFFF00"/>
                </a:solidFill>
              </a:rPr>
              <a:t>	Architektur, Beschwerdewesen (je Kommune), effektive Besuchskommissionen</a:t>
            </a:r>
          </a:p>
          <a:p>
            <a:r>
              <a:rPr lang="de-DE" smtClean="0">
                <a:solidFill>
                  <a:srgbClr val="FFFF00"/>
                </a:solidFill>
              </a:rPr>
              <a:t>	effektive Kontrollen,  trial. Monitoring von ZM, Melderegister</a:t>
            </a:r>
          </a:p>
          <a:p>
            <a:r>
              <a:rPr lang="de-DE" smtClean="0">
                <a:solidFill>
                  <a:srgbClr val="FFFF00"/>
                </a:solidFill>
              </a:rPr>
              <a:t>	Arbeitszeitmodelle, nicht-klinische und nicht psychiatrische Krisenbetten</a:t>
            </a:r>
          </a:p>
          <a:p>
            <a:r>
              <a:rPr lang="de-DE" b="1" smtClean="0">
                <a:solidFill>
                  <a:srgbClr val="FFFF00"/>
                </a:solidFill>
              </a:rPr>
              <a:t>Rechte</a:t>
            </a:r>
          </a:p>
          <a:p>
            <a:r>
              <a:rPr lang="de-DE" smtClean="0">
                <a:solidFill>
                  <a:srgbClr val="FFFF00"/>
                </a:solidFill>
              </a:rPr>
              <a:t>	Menschenrechte, Psych-KG</a:t>
            </a:r>
          </a:p>
          <a:p>
            <a:r>
              <a:rPr lang="de-DE" smtClean="0">
                <a:solidFill>
                  <a:srgbClr val="FFFF00"/>
                </a:solidFill>
              </a:rPr>
              <a:t>	Behandlungsvereinbarungen, Patienten-Verfügung</a:t>
            </a:r>
          </a:p>
          <a:p>
            <a:r>
              <a:rPr lang="de-DE" b="1" smtClean="0">
                <a:solidFill>
                  <a:srgbClr val="FFFF00"/>
                </a:solidFill>
              </a:rPr>
              <a:t>Finanzierung</a:t>
            </a:r>
          </a:p>
          <a:p>
            <a:r>
              <a:rPr lang="de-DE" smtClean="0">
                <a:solidFill>
                  <a:srgbClr val="FFFF00"/>
                </a:solidFill>
              </a:rPr>
              <a:t>	Bessere Tarifverträge, ausschließlich qualifiziertes Personal</a:t>
            </a:r>
          </a:p>
          <a:p>
            <a:r>
              <a:rPr lang="de-DE" smtClean="0">
                <a:solidFill>
                  <a:srgbClr val="FFFF00"/>
                </a:solidFill>
              </a:rPr>
              <a:t>	Schadensersatzleistungen</a:t>
            </a:r>
          </a:p>
          <a:p>
            <a:r>
              <a:rPr lang="de-DE" smtClean="0">
                <a:solidFill>
                  <a:srgbClr val="FFFF00"/>
                </a:solidFill>
              </a:rPr>
              <a:t>	bessere Forschungsförderung, Deutsches Psychiatrie Forschungsinstitut</a:t>
            </a:r>
            <a:endParaRPr lang="de-DE">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91580" y="1989138"/>
            <a:ext cx="7828233" cy="2677656"/>
          </a:xfrm>
          <a:prstGeom prst="rect">
            <a:avLst/>
          </a:prstGeom>
          <a:noFill/>
        </p:spPr>
        <p:txBody>
          <a:bodyPr wrap="none" rtlCol="0">
            <a:spAutoFit/>
          </a:bodyPr>
          <a:lstStyle/>
          <a:p>
            <a:r>
              <a:rPr lang="de-DE" sz="3600" smtClean="0">
                <a:solidFill>
                  <a:srgbClr val="FFFF00"/>
                </a:solidFill>
              </a:rPr>
              <a:t>Das Programm zur Gewaltreduktion</a:t>
            </a:r>
          </a:p>
          <a:p>
            <a:r>
              <a:rPr lang="de-DE" sz="3600" smtClean="0">
                <a:solidFill>
                  <a:srgbClr val="FFFF00"/>
                </a:solidFill>
              </a:rPr>
              <a:t>benötigt endlich einen Masterplan </a:t>
            </a:r>
          </a:p>
          <a:p>
            <a:r>
              <a:rPr lang="de-DE" sz="3600" smtClean="0">
                <a:solidFill>
                  <a:srgbClr val="FFFF00"/>
                </a:solidFill>
              </a:rPr>
              <a:t>bzw. eine neue Psychiatrie-Enquete</a:t>
            </a:r>
          </a:p>
          <a:p>
            <a:endParaRPr lang="de-DE" smtClean="0">
              <a:solidFill>
                <a:srgbClr val="FFFF00"/>
              </a:solidFill>
            </a:endParaRPr>
          </a:p>
          <a:p>
            <a:endParaRPr lang="de-DE" smtClean="0">
              <a:solidFill>
                <a:srgbClr val="FFFF00"/>
              </a:solidFill>
            </a:endParaRPr>
          </a:p>
          <a:p>
            <a:r>
              <a:rPr lang="de-DE" sz="2400" smtClean="0">
                <a:solidFill>
                  <a:srgbClr val="FFFF00"/>
                </a:solidFill>
              </a:rPr>
              <a:t>keinen Flickenteppich von institutionellen Einzelaktivitäten </a:t>
            </a:r>
            <a:endParaRPr lang="de-DE" sz="24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62994" y="944724"/>
            <a:ext cx="7018011" cy="4401205"/>
          </a:xfrm>
          <a:prstGeom prst="rect">
            <a:avLst/>
          </a:prstGeom>
          <a:noFill/>
        </p:spPr>
        <p:txBody>
          <a:bodyPr wrap="none" rtlCol="0">
            <a:spAutoFit/>
          </a:bodyPr>
          <a:lstStyle/>
          <a:p>
            <a:r>
              <a:rPr lang="de-DE" sz="2800" b="1" smtClean="0">
                <a:solidFill>
                  <a:srgbClr val="FFFF00"/>
                </a:solidFill>
              </a:rPr>
              <a:t>Forderungen erheben, unbequem werden</a:t>
            </a:r>
          </a:p>
          <a:p>
            <a:endParaRPr lang="de-DE" sz="2800" smtClean="0">
              <a:solidFill>
                <a:srgbClr val="FFFF00"/>
              </a:solidFill>
            </a:endParaRPr>
          </a:p>
          <a:p>
            <a:r>
              <a:rPr lang="de-DE" sz="2800" smtClean="0">
                <a:solidFill>
                  <a:srgbClr val="FFFF00"/>
                </a:solidFill>
              </a:rPr>
              <a:t>nächste Demo: 10. Oktober, Berlin, 12:00 Uhr</a:t>
            </a:r>
          </a:p>
          <a:p>
            <a:r>
              <a:rPr lang="de-DE" sz="2800" smtClean="0">
                <a:solidFill>
                  <a:srgbClr val="FFFF00"/>
                </a:solidFill>
              </a:rPr>
              <a:t>Haupteingang: Ministerium der Gesundheit</a:t>
            </a:r>
          </a:p>
          <a:p>
            <a:r>
              <a:rPr lang="de-DE" sz="2800" smtClean="0">
                <a:solidFill>
                  <a:srgbClr val="FFFF00"/>
                </a:solidFill>
              </a:rPr>
              <a:t>Friedrichstr. 108</a:t>
            </a:r>
          </a:p>
          <a:p>
            <a:endParaRPr lang="de-DE" sz="2800" smtClean="0">
              <a:solidFill>
                <a:srgbClr val="FFFF00"/>
              </a:solidFill>
            </a:endParaRPr>
          </a:p>
          <a:p>
            <a:r>
              <a:rPr lang="de-DE" sz="2800" smtClean="0">
                <a:solidFill>
                  <a:srgbClr val="FFFF00"/>
                </a:solidFill>
              </a:rPr>
              <a:t>Gegen: Richtlinie zu Personalmindestvorgaben.</a:t>
            </a:r>
          </a:p>
          <a:p>
            <a:endParaRPr lang="de-DE" sz="2800" smtClean="0">
              <a:solidFill>
                <a:srgbClr val="FFFF00"/>
              </a:solidFill>
            </a:endParaRPr>
          </a:p>
          <a:p>
            <a:r>
              <a:rPr lang="de-DE" sz="2800" smtClean="0">
                <a:solidFill>
                  <a:srgbClr val="FFFF00"/>
                </a:solidFill>
              </a:rPr>
              <a:t>mehr unter:</a:t>
            </a:r>
          </a:p>
          <a:p>
            <a:r>
              <a:rPr lang="de-DE" sz="2800" smtClean="0">
                <a:solidFill>
                  <a:srgbClr val="FFFF00"/>
                </a:solidFill>
              </a:rPr>
              <a:t>www.mehr-personal.org</a:t>
            </a:r>
            <a:endParaRPr lang="de-DE" sz="28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35596" y="1989138"/>
            <a:ext cx="7888057" cy="1569660"/>
          </a:xfrm>
          <a:prstGeom prst="rect">
            <a:avLst/>
          </a:prstGeom>
          <a:noFill/>
        </p:spPr>
        <p:txBody>
          <a:bodyPr wrap="none" rtlCol="0">
            <a:spAutoFit/>
          </a:bodyPr>
          <a:lstStyle/>
          <a:p>
            <a:r>
              <a:rPr lang="de-DE" sz="3200" smtClean="0">
                <a:solidFill>
                  <a:srgbClr val="FFFF00"/>
                </a:solidFill>
              </a:rPr>
              <a:t>Beschwerde-Klinik-Monitoring-Projekt (BKMP)</a:t>
            </a:r>
          </a:p>
          <a:p>
            <a:endParaRPr lang="de-DE" sz="3200" smtClean="0">
              <a:solidFill>
                <a:srgbClr val="FFFF00"/>
              </a:solidFill>
            </a:endParaRPr>
          </a:p>
          <a:p>
            <a:pPr algn="ctr"/>
            <a:r>
              <a:rPr lang="de-DE" sz="3200" smtClean="0">
                <a:solidFill>
                  <a:srgbClr val="FFFF00"/>
                </a:solidFill>
              </a:rPr>
              <a:t>Antragsstadium</a:t>
            </a:r>
            <a:endParaRPr lang="de-DE" sz="32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95636" y="512763"/>
            <a:ext cx="7037183" cy="5078313"/>
          </a:xfrm>
          <a:prstGeom prst="rect">
            <a:avLst/>
          </a:prstGeom>
          <a:noFill/>
        </p:spPr>
        <p:txBody>
          <a:bodyPr wrap="none" rtlCol="0">
            <a:spAutoFit/>
          </a:bodyPr>
          <a:lstStyle/>
          <a:p>
            <a:r>
              <a:rPr lang="de-DE" b="1" u="sng" smtClean="0">
                <a:solidFill>
                  <a:schemeClr val="bg1"/>
                </a:solidFill>
              </a:rPr>
              <a:t>Drei Schritte „Beschwerde-Klinik-Monitoring-Projekt“ (BKMP)</a:t>
            </a:r>
          </a:p>
          <a:p>
            <a:endParaRPr lang="de-DE" smtClean="0">
              <a:solidFill>
                <a:srgbClr val="FFFF00"/>
              </a:solidFill>
            </a:endParaRPr>
          </a:p>
          <a:p>
            <a:endParaRPr lang="de-DE" smtClean="0">
              <a:solidFill>
                <a:srgbClr val="FFFF00"/>
              </a:solidFill>
            </a:endParaRPr>
          </a:p>
          <a:p>
            <a:r>
              <a:rPr lang="de-DE" smtClean="0">
                <a:solidFill>
                  <a:srgbClr val="FFFF00"/>
                </a:solidFill>
              </a:rPr>
              <a:t>I:	DPK: Aufbau einer D-weiten Übersicht über </a:t>
            </a:r>
          </a:p>
          <a:p>
            <a:r>
              <a:rPr lang="de-DE" smtClean="0">
                <a:solidFill>
                  <a:srgbClr val="FFFF00"/>
                </a:solidFill>
              </a:rPr>
              <a:t>	psychiatrische Konfliktfelder </a:t>
            </a:r>
          </a:p>
          <a:p>
            <a:endParaRPr lang="de-DE" smtClean="0">
              <a:solidFill>
                <a:srgbClr val="FFFF00"/>
              </a:solidFill>
            </a:endParaRPr>
          </a:p>
          <a:p>
            <a:r>
              <a:rPr lang="de-DE" smtClean="0">
                <a:solidFill>
                  <a:srgbClr val="FFFF00"/>
                </a:solidFill>
              </a:rPr>
              <a:t>II:	DFI: Aufbau eines deutschlandweiten Friedfertigkeits-Index </a:t>
            </a:r>
          </a:p>
          <a:p>
            <a:r>
              <a:rPr lang="de-DE" smtClean="0">
                <a:solidFill>
                  <a:srgbClr val="FFFF00"/>
                </a:solidFill>
              </a:rPr>
              <a:t>	(Basierend auf vorhandenen Daten)</a:t>
            </a:r>
          </a:p>
          <a:p>
            <a:r>
              <a:rPr lang="de-DE" smtClean="0">
                <a:solidFill>
                  <a:srgbClr val="FFFF00"/>
                </a:solidFill>
              </a:rPr>
              <a:t>		Urbane Verdichtung</a:t>
            </a:r>
          </a:p>
          <a:p>
            <a:r>
              <a:rPr lang="de-DE" smtClean="0">
                <a:solidFill>
                  <a:srgbClr val="FFFF00"/>
                </a:solidFill>
              </a:rPr>
              <a:t>		Arbeitslosigkeit</a:t>
            </a:r>
          </a:p>
          <a:p>
            <a:r>
              <a:rPr lang="de-DE" smtClean="0">
                <a:solidFill>
                  <a:srgbClr val="FFFF00"/>
                </a:solidFill>
              </a:rPr>
              <a:t>		Zukunftsfähigkeit</a:t>
            </a:r>
          </a:p>
          <a:p>
            <a:r>
              <a:rPr lang="de-DE" smtClean="0">
                <a:solidFill>
                  <a:srgbClr val="FFFF00"/>
                </a:solidFill>
              </a:rPr>
              <a:t>		Rohheitsdelikte</a:t>
            </a:r>
          </a:p>
          <a:p>
            <a:r>
              <a:rPr lang="de-DE" smtClean="0">
                <a:solidFill>
                  <a:srgbClr val="FFFF00"/>
                </a:solidFill>
              </a:rPr>
              <a:t>		Klinikdaten/Melderegister (ZPK)</a:t>
            </a:r>
          </a:p>
          <a:p>
            <a:r>
              <a:rPr lang="de-DE" smtClean="0">
                <a:solidFill>
                  <a:srgbClr val="FFFF00"/>
                </a:solidFill>
              </a:rPr>
              <a:t>		Erfahrungen aus Schritt I</a:t>
            </a:r>
          </a:p>
          <a:p>
            <a:endParaRPr lang="de-DE" smtClean="0">
              <a:solidFill>
                <a:srgbClr val="FFFF00"/>
              </a:solidFill>
            </a:endParaRPr>
          </a:p>
          <a:p>
            <a:r>
              <a:rPr lang="de-DE" smtClean="0">
                <a:solidFill>
                  <a:srgbClr val="FFFF00"/>
                </a:solidFill>
              </a:rPr>
              <a:t>III:	DKI:  Deutscher Klinikindex: Zwangsmaßnahmen/ Konfliktfelder</a:t>
            </a:r>
          </a:p>
          <a:p>
            <a:r>
              <a:rPr lang="de-DE" smtClean="0">
                <a:solidFill>
                  <a:srgbClr val="FFFF00"/>
                </a:solidFill>
              </a:rPr>
              <a:t>	bezogen auf den regionalen Friedfertigkeitsindex</a:t>
            </a:r>
          </a:p>
          <a:p>
            <a:r>
              <a:rPr lang="de-DE" smtClean="0">
                <a:solidFill>
                  <a:srgbClr val="FFFF00"/>
                </a:solidFill>
              </a:rPr>
              <a:t>	Stichwort: „Psychiatrie ohne zusätzliche(!) Gewalt“</a:t>
            </a: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9219" y="512763"/>
            <a:ext cx="8605561" cy="5632311"/>
          </a:xfrm>
          <a:prstGeom prst="rect">
            <a:avLst/>
          </a:prstGeom>
          <a:noFill/>
        </p:spPr>
        <p:txBody>
          <a:bodyPr wrap="none" rtlCol="0">
            <a:spAutoFit/>
          </a:bodyPr>
          <a:lstStyle/>
          <a:p>
            <a:pPr algn="ctr"/>
            <a:r>
              <a:rPr lang="de-DE" sz="2400" b="1" smtClean="0">
                <a:solidFill>
                  <a:schemeClr val="bg1"/>
                </a:solidFill>
              </a:rPr>
              <a:t>Schritt I  - </a:t>
            </a:r>
            <a:r>
              <a:rPr lang="de-DE" sz="2400" smtClean="0">
                <a:solidFill>
                  <a:schemeClr val="bg1"/>
                </a:solidFill>
              </a:rPr>
              <a:t>DPK</a:t>
            </a:r>
            <a:r>
              <a:rPr lang="de-DE" sz="2400" smtClean="0">
                <a:solidFill>
                  <a:srgbClr val="FFFF00"/>
                </a:solidFill>
              </a:rPr>
              <a:t>: Konfliktfelder </a:t>
            </a:r>
          </a:p>
          <a:p>
            <a:pPr algn="ctr"/>
            <a:r>
              <a:rPr lang="de-DE" sz="2400" smtClean="0">
                <a:solidFill>
                  <a:srgbClr val="FFFF00"/>
                </a:solidFill>
              </a:rPr>
              <a:t>zu Zwang und Gewalt in Psychiatrischen Kliniken </a:t>
            </a:r>
          </a:p>
          <a:p>
            <a:pPr algn="ctr"/>
            <a:endParaRPr lang="de-DE" sz="2400">
              <a:solidFill>
                <a:srgbClr val="FFFF00"/>
              </a:solidFill>
            </a:endParaRPr>
          </a:p>
          <a:p>
            <a:r>
              <a:rPr lang="de-DE" sz="2400" smtClean="0">
                <a:solidFill>
                  <a:srgbClr val="FFFF00"/>
                </a:solidFill>
              </a:rPr>
              <a:t>basierend auf zwei  vorhandenen Säulen:</a:t>
            </a:r>
          </a:p>
          <a:p>
            <a:r>
              <a:rPr lang="de-DE" sz="2400" smtClean="0">
                <a:solidFill>
                  <a:srgbClr val="FFFF00"/>
                </a:solidFill>
              </a:rPr>
              <a:t>	1. trialogische Beschwerdestellen</a:t>
            </a:r>
          </a:p>
          <a:p>
            <a:r>
              <a:rPr lang="de-DE" sz="2400" smtClean="0">
                <a:solidFill>
                  <a:srgbClr val="FFFF00"/>
                </a:solidFill>
              </a:rPr>
              <a:t>	2. S3-Leitlinien: „Verhinderung von Zwang“</a:t>
            </a:r>
          </a:p>
          <a:p>
            <a:endParaRPr lang="de-DE" sz="2400" smtClean="0">
              <a:solidFill>
                <a:srgbClr val="FFFF00"/>
              </a:solidFill>
            </a:endParaRPr>
          </a:p>
          <a:p>
            <a:r>
              <a:rPr lang="de-DE" sz="2400" smtClean="0">
                <a:solidFill>
                  <a:srgbClr val="FFFF00"/>
                </a:solidFill>
              </a:rPr>
              <a:t>Idee:</a:t>
            </a:r>
          </a:p>
          <a:p>
            <a:r>
              <a:rPr lang="de-DE" sz="2400" smtClean="0">
                <a:solidFill>
                  <a:srgbClr val="FFFF00"/>
                </a:solidFill>
              </a:rPr>
              <a:t>	regionale Zuordnung der Beschwerdefälle zu</a:t>
            </a:r>
          </a:p>
          <a:p>
            <a:r>
              <a:rPr lang="de-DE" sz="2400" smtClean="0">
                <a:solidFill>
                  <a:srgbClr val="FFFF00"/>
                </a:solidFill>
              </a:rPr>
              <a:t>	Verletzung von S3-Leitlinien</a:t>
            </a:r>
          </a:p>
          <a:p>
            <a:endParaRPr lang="de-DE" sz="2400" smtClean="0">
              <a:solidFill>
                <a:srgbClr val="FFFF00"/>
              </a:solidFill>
            </a:endParaRPr>
          </a:p>
          <a:p>
            <a:r>
              <a:rPr lang="de-DE" sz="2400" smtClean="0">
                <a:solidFill>
                  <a:srgbClr val="FFFF00"/>
                </a:solidFill>
              </a:rPr>
              <a:t>Ziel:	D-weite regionalisierte Übersicht über</a:t>
            </a:r>
          </a:p>
          <a:p>
            <a:r>
              <a:rPr lang="de-DE" sz="2400" smtClean="0">
                <a:solidFill>
                  <a:srgbClr val="FFFF00"/>
                </a:solidFill>
              </a:rPr>
              <a:t>	psychiatrische Konfliktfelder (DPK) </a:t>
            </a:r>
          </a:p>
          <a:p>
            <a:r>
              <a:rPr lang="de-DE" sz="2400" smtClean="0">
                <a:solidFill>
                  <a:srgbClr val="FFFF00"/>
                </a:solidFill>
              </a:rPr>
              <a:t>	Einfluss auf deutschlandweiten Friedfertigkeits-Index (DFI)</a:t>
            </a:r>
          </a:p>
          <a:p>
            <a:r>
              <a:rPr lang="de-DE" sz="2400" smtClean="0">
                <a:solidFill>
                  <a:srgbClr val="FFFF00"/>
                </a:solidFill>
              </a:rPr>
              <a:t>		 </a:t>
            </a: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47664" y="0"/>
            <a:ext cx="565262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bg1"/>
                </a:solidFill>
                <a:effectLst/>
                <a:latin typeface="Arial" pitchFamily="34" charset="0"/>
                <a:ea typeface="Calibri" pitchFamily="34" charset="0"/>
                <a:cs typeface="Arial" pitchFamily="34" charset="0"/>
              </a:rPr>
              <a:t>Klassifikation der Beschwerdegr</a:t>
            </a:r>
            <a:r>
              <a:rPr kumimoji="0" lang="de-DE" sz="1600" b="1" i="0" u="none" strike="noStrike" cap="none" normalizeH="0" baseline="0" smtClean="0">
                <a:ln>
                  <a:noFill/>
                </a:ln>
                <a:solidFill>
                  <a:schemeClr val="bg1"/>
                </a:solidFill>
                <a:effectLst/>
                <a:latin typeface="Calibri"/>
                <a:ea typeface="Calibri" pitchFamily="34" charset="0"/>
                <a:cs typeface="Arial" pitchFamily="34" charset="0"/>
              </a:rPr>
              <a:t>ü</a:t>
            </a:r>
            <a:r>
              <a:rPr kumimoji="0" lang="de-DE" sz="1600" b="1" i="0" u="none" strike="noStrike" cap="none" normalizeH="0" baseline="0" smtClean="0">
                <a:ln>
                  <a:noFill/>
                </a:ln>
                <a:solidFill>
                  <a:schemeClr val="bg1"/>
                </a:solidFill>
                <a:effectLst/>
                <a:latin typeface="Arial" pitchFamily="34" charset="0"/>
                <a:ea typeface="Calibri" pitchFamily="34" charset="0"/>
                <a:cs typeface="Arial" pitchFamily="34" charset="0"/>
              </a:rPr>
              <a:t>nde nach S3-Leitlinie: Beschwerden zur Verletzung von Empfehlungen</a:t>
            </a:r>
            <a:endParaRPr kumimoji="0" lang="de-DE" sz="1600" b="1" i="0" u="none" strike="noStrike" cap="none" normalizeH="0" baseline="0" smtClean="0">
              <a:ln>
                <a:noFill/>
              </a:ln>
              <a:solidFill>
                <a:schemeClr val="bg1"/>
              </a:solidFill>
              <a:effectLst/>
              <a:latin typeface="Arial" pitchFamily="34" charset="0"/>
              <a:cs typeface="Arial" pitchFamily="34" charset="0"/>
            </a:endParaRPr>
          </a:p>
        </p:txBody>
      </p:sp>
      <p:graphicFrame>
        <p:nvGraphicFramePr>
          <p:cNvPr id="5" name="Tabelle 4"/>
          <p:cNvGraphicFramePr>
            <a:graphicFrameLocks noGrp="1"/>
          </p:cNvGraphicFramePr>
          <p:nvPr/>
        </p:nvGraphicFramePr>
        <p:xfrm>
          <a:off x="611560" y="667192"/>
          <a:ext cx="7557367" cy="6119374"/>
        </p:xfrm>
        <a:graphic>
          <a:graphicData uri="http://schemas.openxmlformats.org/drawingml/2006/table">
            <a:tbl>
              <a:tblPr/>
              <a:tblGrid>
                <a:gridCol w="197602"/>
                <a:gridCol w="558482"/>
                <a:gridCol w="4168291"/>
                <a:gridCol w="1168837"/>
                <a:gridCol w="1464155"/>
              </a:tblGrid>
              <a:tr h="31238">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S3 - LL- Thema</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LL-Kapitel</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Nr. der LL</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r>
                        <a:rPr lang="de-DE" sz="1000">
                          <a:solidFill>
                            <a:srgbClr val="FFFF00"/>
                          </a:solidFill>
                          <a:latin typeface="Arial"/>
                          <a:ea typeface="Calibri"/>
                          <a:cs typeface="Times New Roman"/>
                        </a:rPr>
                        <a:t>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b="1">
                          <a:solidFill>
                            <a:srgbClr val="FFFF00"/>
                          </a:solidFill>
                          <a:latin typeface="Arial"/>
                          <a:ea typeface="Calibri"/>
                          <a:cs typeface="Times New Roman"/>
                        </a:rPr>
                        <a:t>zu sozialen Interventionen und Beziehungen</a:t>
                      </a:r>
                      <a:endParaRPr lang="de-DE" sz="1000" b="1">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a:solidFill>
                            <a:srgbClr val="FFFF00"/>
                          </a:solidFill>
                          <a:latin typeface="Arial"/>
                          <a:ea typeface="Calibri"/>
                          <a:cs typeface="Times New Roman"/>
                        </a:rPr>
                        <a:t>LL 1 - LL 32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zur Anamnese/Diagnosestellung</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6, 7.4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LL1, LL2, LL4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zum Weiterbildungsstand des Personals</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7.1.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 juristischen Aspekten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1.3.1.Zuweisung</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8.3., 12.2.7.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LL5, LL31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1.3.2.zu Patientenrechten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LL89, LL90</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13346">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 institutioneller Voraussetzungen von Gewaltprävention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LL8 - LL12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 sozialen Beziehungen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10.3- 10.7.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LL13 - LL30</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1.5.1.zwischen Behandlern und Therapeuten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LL13 - LL15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1.5.2.  Trialog, Selbsthilfe und Empowerment</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LL16 , LL17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19798">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1.5.3.Behandlungsvereinbarungen / Patientenverfügungen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LL18, LL19</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1.5.4.Interkultureller Normen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LL20, LL21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1.5.5.Geschlechtsspezifischer Aspekte</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10.7.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LL22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von Deeskalation und Abwehrtechniken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11.3.3.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LL23 - LL25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zur Nachbetreuung bei Patientenübergriffen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11.4.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LL26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1.8.</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 den ethischen Grundhaltungen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12.1.1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LL27 - LL30</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r>
                        <a:rPr lang="de-DE" sz="1000">
                          <a:solidFill>
                            <a:srgbClr val="FFFF00"/>
                          </a:solidFill>
                          <a:latin typeface="Arial"/>
                          <a:ea typeface="Calibri"/>
                          <a:cs typeface="Times New Roman"/>
                        </a:rPr>
                        <a:t>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b="1">
                          <a:solidFill>
                            <a:srgbClr val="FFFF00"/>
                          </a:solidFill>
                          <a:latin typeface="Arial"/>
                          <a:ea typeface="Calibri"/>
                          <a:cs typeface="Times New Roman"/>
                        </a:rPr>
                        <a:t>zu pharmakologischen Interventionen</a:t>
                      </a:r>
                      <a:endParaRPr lang="de-DE" sz="1000" b="1">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a:solidFill>
                            <a:srgbClr val="FFFF00"/>
                          </a:solidFill>
                          <a:latin typeface="Arial"/>
                          <a:ea typeface="Calibri"/>
                          <a:cs typeface="Times New Roman"/>
                        </a:rPr>
                        <a:t>12.4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a:solidFill>
                            <a:srgbClr val="FFFF00"/>
                          </a:solidFill>
                          <a:latin typeface="Arial"/>
                          <a:ea typeface="Calibri"/>
                          <a:cs typeface="Times New Roman"/>
                        </a:rPr>
                        <a:t>LL33 - LL78</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Indikation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12.4.1.</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LL33 - LL35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4420">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Behandlung von aggressiven Erregungszuständen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LL36 - LL45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2.2.1.bei psychotischen Störungen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LL46 - LL52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2.2.2.Persönlichkeitsstörungen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LL53 - LL57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2.2.3.dementiellen Erkrankungen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LL58 - LL66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94300">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2.2.4.geistigen Behinderungen und autistische Störungen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LL67 - LL69</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2.2.5.Chorea Huntington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LL70</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2.2.6.Delir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12.4.3.6.</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LL71 - LL78</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5544">
                <a:tc>
                  <a:txBody>
                    <a:bodyPr/>
                    <a:lstStyle/>
                    <a:p>
                      <a:pPr>
                        <a:lnSpc>
                          <a:spcPct val="115000"/>
                        </a:lnSpc>
                        <a:spcAft>
                          <a:spcPts val="0"/>
                        </a:spcAft>
                      </a:pPr>
                      <a:r>
                        <a:rPr lang="de-DE" sz="1000">
                          <a:solidFill>
                            <a:srgbClr val="FFFF00"/>
                          </a:solidFill>
                          <a:latin typeface="Arial"/>
                          <a:ea typeface="Calibri"/>
                          <a:cs typeface="Times New Roman"/>
                        </a:rPr>
                        <a:t>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b="1">
                          <a:solidFill>
                            <a:srgbClr val="FFFF00"/>
                          </a:solidFill>
                          <a:latin typeface="Arial"/>
                          <a:ea typeface="Calibri"/>
                          <a:cs typeface="Times New Roman"/>
                        </a:rPr>
                        <a:t>zu freiheitsbeschränkenden Maßnahmen/Zwangsmaßnahmen (ZM)</a:t>
                      </a:r>
                      <a:endParaRPr lang="de-DE" sz="1000" b="1">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a:solidFill>
                            <a:srgbClr val="FFFF00"/>
                          </a:solidFill>
                          <a:latin typeface="Arial"/>
                          <a:ea typeface="Calibri"/>
                          <a:cs typeface="Times New Roman"/>
                        </a:rPr>
                        <a:t>13.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000">
                          <a:solidFill>
                            <a:srgbClr val="FFFF00"/>
                          </a:solidFill>
                          <a:latin typeface="Arial"/>
                          <a:ea typeface="Calibri"/>
                          <a:cs typeface="Times New Roman"/>
                        </a:rPr>
                        <a:t>LL79 - LL88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BFBFBF"/>
                    </a:solidFill>
                  </a:tcPr>
                </a:tc>
              </a:tr>
              <a:tr h="216024">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3.1</a:t>
                      </a:r>
                      <a:r>
                        <a:rPr lang="de-DE" sz="1000" smtClean="0">
                          <a:solidFill>
                            <a:srgbClr val="FFFF00"/>
                          </a:solidFill>
                          <a:latin typeface="Arial"/>
                          <a:ea typeface="Calibri"/>
                          <a:cs typeface="Times New Roman"/>
                        </a:rPr>
                        <a:t>.</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zur  Häufigkeit und Verhältnismäßigkeit von ZM</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LL79</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16024">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Zur Durchführung/Wirkung von ZM</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13.3.-13.6., 4.3.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LL80 - LL83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80020">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Nachbesprechung von ZM</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13.7., 14. und 15.</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45617">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3.3.1.Traumatisierung</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13.7.</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LL84</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84780">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3.3.2.Reduktionsprogrammen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14., 12.3.</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LL85 - </a:t>
                      </a:r>
                      <a:r>
                        <a:rPr lang="de-DE" sz="1000" smtClean="0">
                          <a:solidFill>
                            <a:srgbClr val="FFFF00"/>
                          </a:solidFill>
                          <a:latin typeface="Arial"/>
                          <a:ea typeface="Calibri"/>
                          <a:cs typeface="Times New Roman"/>
                        </a:rPr>
                        <a:t>LL87, LL32</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14138">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endParaRPr lang="de-DE" sz="1000">
                        <a:solidFill>
                          <a:srgbClr val="FFFF00"/>
                        </a:solidFill>
                        <a:latin typeface="Arial"/>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3.3.1.Dokumentation</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15 . </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nSpc>
                          <a:spcPct val="115000"/>
                        </a:lnSpc>
                        <a:spcAft>
                          <a:spcPts val="0"/>
                        </a:spcAft>
                      </a:pPr>
                      <a:r>
                        <a:rPr lang="de-DE" sz="1000">
                          <a:solidFill>
                            <a:srgbClr val="FFFF00"/>
                          </a:solidFill>
                          <a:latin typeface="Arial"/>
                          <a:ea typeface="Calibri"/>
                          <a:cs typeface="Times New Roman"/>
                        </a:rPr>
                        <a:t>LL88</a:t>
                      </a:r>
                      <a:endParaRPr lang="de-DE" sz="1000">
                        <a:solidFill>
                          <a:srgbClr val="FFFF00"/>
                        </a:solidFill>
                        <a:latin typeface="Calibri"/>
                        <a:ea typeface="Calibri"/>
                        <a:cs typeface="Times New Roman"/>
                      </a:endParaRPr>
                    </a:p>
                  </a:txBody>
                  <a:tcPr marL="32126" marR="32126"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pic>
        <p:nvPicPr>
          <p:cNvPr id="7" name="Grafik 6"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89151" y="0"/>
            <a:ext cx="7430816" cy="461665"/>
          </a:xfrm>
          <a:prstGeom prst="rect">
            <a:avLst/>
          </a:prstGeom>
          <a:noFill/>
        </p:spPr>
        <p:txBody>
          <a:bodyPr wrap="none" rtlCol="0">
            <a:spAutoFit/>
          </a:bodyPr>
          <a:lstStyle/>
          <a:p>
            <a:pPr algn="ctr"/>
            <a:r>
              <a:rPr lang="de-DE" sz="2400" smtClean="0">
                <a:solidFill>
                  <a:schemeClr val="bg1"/>
                </a:solidFill>
              </a:rPr>
              <a:t>Schritt II – DFI : </a:t>
            </a:r>
            <a:r>
              <a:rPr lang="de-DE" sz="2400" smtClean="0">
                <a:solidFill>
                  <a:srgbClr val="FFFF00"/>
                </a:solidFill>
              </a:rPr>
              <a:t>Deutschlands Friedfertigkeitsindex: (DFI) </a:t>
            </a:r>
          </a:p>
        </p:txBody>
      </p:sp>
      <p:pic>
        <p:nvPicPr>
          <p:cNvPr id="3" name="Grafik 2" descr="scan_0039.jpg"/>
          <p:cNvPicPr>
            <a:picLocks noChangeAspect="1"/>
          </p:cNvPicPr>
          <p:nvPr/>
        </p:nvPicPr>
        <p:blipFill>
          <a:blip r:embed="rId2" cstate="print"/>
          <a:srcRect l="4151" t="33200" r="5881" b="20600"/>
          <a:stretch>
            <a:fillRect/>
          </a:stretch>
        </p:blipFill>
        <p:spPr>
          <a:xfrm>
            <a:off x="2987316" y="1400512"/>
            <a:ext cx="6156684" cy="5209502"/>
          </a:xfrm>
          <a:prstGeom prst="rect">
            <a:avLst/>
          </a:prstGeom>
        </p:spPr>
      </p:pic>
      <p:sp>
        <p:nvSpPr>
          <p:cNvPr id="5" name="Textfeld 4"/>
          <p:cNvSpPr txBox="1"/>
          <p:nvPr/>
        </p:nvSpPr>
        <p:spPr>
          <a:xfrm>
            <a:off x="287524" y="1052736"/>
            <a:ext cx="5840060" cy="369332"/>
          </a:xfrm>
          <a:prstGeom prst="rect">
            <a:avLst/>
          </a:prstGeom>
          <a:noFill/>
        </p:spPr>
        <p:txBody>
          <a:bodyPr wrap="none" rtlCol="0">
            <a:spAutoFit/>
          </a:bodyPr>
          <a:lstStyle/>
          <a:p>
            <a:r>
              <a:rPr lang="de-DE" smtClean="0">
                <a:solidFill>
                  <a:srgbClr val="FFFF00"/>
                </a:solidFill>
              </a:rPr>
              <a:t>Übertragen aus Beispiel:  Greenpeace-Magazin, 2019, Heft 1</a:t>
            </a:r>
            <a:endParaRPr lang="de-DE">
              <a:solidFill>
                <a:srgbClr val="FFFF00"/>
              </a:solidFill>
            </a:endParaRPr>
          </a:p>
        </p:txBody>
      </p:sp>
      <p:sp>
        <p:nvSpPr>
          <p:cNvPr id="6" name="Textfeld 5"/>
          <p:cNvSpPr txBox="1"/>
          <p:nvPr/>
        </p:nvSpPr>
        <p:spPr>
          <a:xfrm>
            <a:off x="0" y="2132856"/>
            <a:ext cx="2635145" cy="3416320"/>
          </a:xfrm>
          <a:prstGeom prst="rect">
            <a:avLst/>
          </a:prstGeom>
          <a:noFill/>
        </p:spPr>
        <p:txBody>
          <a:bodyPr wrap="none" rtlCol="0">
            <a:spAutoFit/>
          </a:bodyPr>
          <a:lstStyle/>
          <a:p>
            <a:r>
              <a:rPr lang="de-DE" smtClean="0">
                <a:solidFill>
                  <a:srgbClr val="FFFF00"/>
                </a:solidFill>
              </a:rPr>
              <a:t>Auswertung vorhandener </a:t>
            </a:r>
          </a:p>
          <a:p>
            <a:r>
              <a:rPr lang="de-DE" smtClean="0">
                <a:solidFill>
                  <a:srgbClr val="FFFF00"/>
                </a:solidFill>
              </a:rPr>
              <a:t>Daten:</a:t>
            </a:r>
          </a:p>
          <a:p>
            <a:endParaRPr lang="de-DE" smtClean="0">
              <a:solidFill>
                <a:srgbClr val="FFFF00"/>
              </a:solidFill>
            </a:endParaRPr>
          </a:p>
          <a:p>
            <a:r>
              <a:rPr lang="de-DE" smtClean="0">
                <a:solidFill>
                  <a:srgbClr val="FFFF00"/>
                </a:solidFill>
              </a:rPr>
              <a:t>Urbane Verdichtung</a:t>
            </a:r>
          </a:p>
          <a:p>
            <a:r>
              <a:rPr lang="de-DE" smtClean="0">
                <a:solidFill>
                  <a:srgbClr val="FFFF00"/>
                </a:solidFill>
              </a:rPr>
              <a:t>Arbeitslosigkeit</a:t>
            </a:r>
          </a:p>
          <a:p>
            <a:r>
              <a:rPr lang="de-DE" smtClean="0">
                <a:solidFill>
                  <a:srgbClr val="FFFF00"/>
                </a:solidFill>
              </a:rPr>
              <a:t>Zukunftfähigkeit</a:t>
            </a:r>
          </a:p>
          <a:p>
            <a:r>
              <a:rPr lang="de-DE" smtClean="0">
                <a:solidFill>
                  <a:srgbClr val="FFFF00"/>
                </a:solidFill>
              </a:rPr>
              <a:t>Rohheitsdelikte</a:t>
            </a:r>
          </a:p>
          <a:p>
            <a:r>
              <a:rPr lang="de-DE" smtClean="0">
                <a:solidFill>
                  <a:srgbClr val="FFFF00"/>
                </a:solidFill>
              </a:rPr>
              <a:t>Auswertung Schritt I</a:t>
            </a:r>
          </a:p>
          <a:p>
            <a:endParaRPr lang="de-DE" smtClean="0">
              <a:solidFill>
                <a:srgbClr val="FFFF00"/>
              </a:solidFill>
            </a:endParaRPr>
          </a:p>
          <a:p>
            <a:r>
              <a:rPr lang="de-DE" smtClean="0">
                <a:solidFill>
                  <a:srgbClr val="FFFF00"/>
                </a:solidFill>
              </a:rPr>
              <a:t>Auswertung von </a:t>
            </a:r>
          </a:p>
          <a:p>
            <a:r>
              <a:rPr lang="de-DE" smtClean="0">
                <a:solidFill>
                  <a:srgbClr val="FFFF00"/>
                </a:solidFill>
              </a:rPr>
              <a:t>Melderegistern</a:t>
            </a:r>
          </a:p>
          <a:p>
            <a:r>
              <a:rPr lang="de-DE" smtClean="0">
                <a:solidFill>
                  <a:srgbClr val="FFFF00"/>
                </a:solidFill>
              </a:rPr>
              <a:t>zu psychiatrischem Zwang</a:t>
            </a:r>
            <a:endParaRPr lang="de-DE">
              <a:solidFill>
                <a:srgbClr val="FFFF00"/>
              </a:solidFill>
            </a:endParaRPr>
          </a:p>
        </p:txBody>
      </p:sp>
      <p:pic>
        <p:nvPicPr>
          <p:cNvPr id="7" name="Grafik 6"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1376772"/>
            <a:ext cx="7972311" cy="4247317"/>
          </a:xfrm>
          <a:prstGeom prst="rect">
            <a:avLst/>
          </a:prstGeom>
          <a:noFill/>
        </p:spPr>
        <p:txBody>
          <a:bodyPr wrap="none" rtlCol="0">
            <a:spAutoFit/>
          </a:bodyPr>
          <a:lstStyle/>
          <a:p>
            <a:endParaRPr lang="de-DE" sz="3600" smtClean="0">
              <a:solidFill>
                <a:srgbClr val="FFFF00"/>
              </a:solidFill>
            </a:endParaRPr>
          </a:p>
          <a:p>
            <a:pPr algn="ctr"/>
            <a:r>
              <a:rPr lang="de-DE" sz="3600" smtClean="0">
                <a:solidFill>
                  <a:srgbClr val="FFFF00"/>
                </a:solidFill>
              </a:rPr>
              <a:t>Was aber geschieht tatsächlich in</a:t>
            </a:r>
          </a:p>
          <a:p>
            <a:pPr algn="ctr"/>
            <a:r>
              <a:rPr lang="de-DE" sz="3600" smtClean="0">
                <a:solidFill>
                  <a:srgbClr val="FFFF00"/>
                </a:solidFill>
              </a:rPr>
              <a:t>psychiatrischen Gefährdungssituationen?</a:t>
            </a:r>
          </a:p>
          <a:p>
            <a:pPr algn="ctr"/>
            <a:endParaRPr lang="de-DE" sz="3600" smtClean="0">
              <a:solidFill>
                <a:srgbClr val="FFFF00"/>
              </a:solidFill>
            </a:endParaRPr>
          </a:p>
          <a:p>
            <a:pPr algn="ctr"/>
            <a:r>
              <a:rPr lang="de-DE" sz="3600" smtClean="0">
                <a:solidFill>
                  <a:srgbClr val="FFFF00"/>
                </a:solidFill>
              </a:rPr>
              <a:t>Auf Station</a:t>
            </a:r>
          </a:p>
          <a:p>
            <a:pPr algn="ctr"/>
            <a:r>
              <a:rPr lang="de-DE" sz="3600" smtClean="0">
                <a:solidFill>
                  <a:srgbClr val="FFFF00"/>
                </a:solidFill>
              </a:rPr>
              <a:t>In der Situation</a:t>
            </a:r>
          </a:p>
          <a:p>
            <a:endParaRPr lang="de-DE" sz="3600" smtClean="0">
              <a:solidFill>
                <a:srgbClr val="FFFF00"/>
              </a:solidFill>
            </a:endParaRPr>
          </a:p>
          <a:p>
            <a:endParaRPr lang="de-DE">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800px-Landkreise,_Kreise_und_kreisfreie_Städte_in_Deutschland_2011-09-04.svg.png"/>
          <p:cNvPicPr>
            <a:picLocks noChangeAspect="1"/>
          </p:cNvPicPr>
          <p:nvPr/>
        </p:nvPicPr>
        <p:blipFill>
          <a:blip r:embed="rId2" cstate="print"/>
          <a:stretch>
            <a:fillRect/>
          </a:stretch>
        </p:blipFill>
        <p:spPr>
          <a:xfrm>
            <a:off x="0" y="0"/>
            <a:ext cx="5175849" cy="6858000"/>
          </a:xfrm>
          <a:prstGeom prst="rect">
            <a:avLst/>
          </a:prstGeom>
        </p:spPr>
      </p:pic>
      <p:sp>
        <p:nvSpPr>
          <p:cNvPr id="3" name="Textfeld 2"/>
          <p:cNvSpPr txBox="1"/>
          <p:nvPr/>
        </p:nvSpPr>
        <p:spPr>
          <a:xfrm>
            <a:off x="6228184" y="1989138"/>
            <a:ext cx="2659895" cy="1200329"/>
          </a:xfrm>
          <a:prstGeom prst="rect">
            <a:avLst/>
          </a:prstGeom>
          <a:noFill/>
        </p:spPr>
        <p:txBody>
          <a:bodyPr wrap="none" rtlCol="0">
            <a:spAutoFit/>
          </a:bodyPr>
          <a:lstStyle/>
          <a:p>
            <a:r>
              <a:rPr lang="de-DE" smtClean="0">
                <a:solidFill>
                  <a:schemeClr val="bg1"/>
                </a:solidFill>
              </a:rPr>
              <a:t>16 Bundesländer</a:t>
            </a:r>
          </a:p>
          <a:p>
            <a:r>
              <a:rPr lang="de-DE" smtClean="0">
                <a:solidFill>
                  <a:schemeClr val="bg1"/>
                </a:solidFill>
              </a:rPr>
              <a:t>402 Kreise</a:t>
            </a:r>
          </a:p>
          <a:p>
            <a:r>
              <a:rPr lang="de-DE" smtClean="0">
                <a:solidFill>
                  <a:schemeClr val="bg1"/>
                </a:solidFill>
              </a:rPr>
              <a:t>	Landkreise</a:t>
            </a:r>
          </a:p>
          <a:p>
            <a:r>
              <a:rPr lang="de-DE" smtClean="0">
                <a:solidFill>
                  <a:schemeClr val="bg1"/>
                </a:solidFill>
              </a:rPr>
              <a:t>	Stadtkeise (gelb)</a:t>
            </a:r>
            <a:endParaRPr lang="de-DE">
              <a:solidFill>
                <a:schemeClr val="bg1"/>
              </a:solidFill>
            </a:endParaRPr>
          </a:p>
        </p:txBody>
      </p:sp>
      <p:pic>
        <p:nvPicPr>
          <p:cNvPr id="4" name="Grafik 3"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sm_Folie_Demografische_Lage_2_a60431d5c1.jpg"/>
          <p:cNvPicPr>
            <a:picLocks noChangeAspect="1"/>
          </p:cNvPicPr>
          <p:nvPr/>
        </p:nvPicPr>
        <p:blipFill>
          <a:blip r:embed="rId2" cstate="print"/>
          <a:stretch>
            <a:fillRect/>
          </a:stretch>
        </p:blipFill>
        <p:spPr>
          <a:xfrm>
            <a:off x="0" y="0"/>
            <a:ext cx="9144000" cy="6858000"/>
          </a:xfrm>
          <a:prstGeom prst="rect">
            <a:avLst/>
          </a:prstGeom>
        </p:spPr>
      </p:pic>
      <p:sp>
        <p:nvSpPr>
          <p:cNvPr id="3" name="Textfeld 2"/>
          <p:cNvSpPr txBox="1"/>
          <p:nvPr/>
        </p:nvSpPr>
        <p:spPr>
          <a:xfrm>
            <a:off x="6912260" y="4653136"/>
            <a:ext cx="1794979" cy="923330"/>
          </a:xfrm>
          <a:prstGeom prst="rect">
            <a:avLst/>
          </a:prstGeom>
          <a:noFill/>
        </p:spPr>
        <p:txBody>
          <a:bodyPr wrap="none" rtlCol="0">
            <a:spAutoFit/>
          </a:bodyPr>
          <a:lstStyle/>
          <a:p>
            <a:r>
              <a:rPr lang="de-DE" smtClean="0"/>
              <a:t>Zukunftsfähigkeit</a:t>
            </a:r>
          </a:p>
          <a:p>
            <a:r>
              <a:rPr lang="de-DE" smtClean="0"/>
              <a:t>Deutschlands</a:t>
            </a:r>
          </a:p>
          <a:p>
            <a:r>
              <a:rPr lang="de-DE" smtClean="0"/>
              <a:t>nach Regionen</a:t>
            </a:r>
            <a:endParaRPr lang="de-DE"/>
          </a:p>
        </p:txBody>
      </p:sp>
      <p:sp>
        <p:nvSpPr>
          <p:cNvPr id="4" name="Textfeld 3"/>
          <p:cNvSpPr txBox="1"/>
          <p:nvPr/>
        </p:nvSpPr>
        <p:spPr>
          <a:xfrm>
            <a:off x="251520" y="4509120"/>
            <a:ext cx="2390334" cy="1477328"/>
          </a:xfrm>
          <a:prstGeom prst="rect">
            <a:avLst/>
          </a:prstGeom>
          <a:noFill/>
        </p:spPr>
        <p:txBody>
          <a:bodyPr wrap="none" rtlCol="0">
            <a:spAutoFit/>
          </a:bodyPr>
          <a:lstStyle/>
          <a:p>
            <a:r>
              <a:rPr lang="de-DE" smtClean="0"/>
              <a:t>Wenn der DFI</a:t>
            </a:r>
          </a:p>
          <a:p>
            <a:r>
              <a:rPr lang="de-DE" smtClean="0"/>
              <a:t>gering ist, dann</a:t>
            </a:r>
          </a:p>
          <a:p>
            <a:r>
              <a:rPr lang="de-DE" smtClean="0"/>
              <a:t>sind die Anforderungen</a:t>
            </a:r>
          </a:p>
          <a:p>
            <a:r>
              <a:rPr lang="de-DE" smtClean="0"/>
              <a:t>an eine gewaltfreie</a:t>
            </a:r>
          </a:p>
          <a:p>
            <a:r>
              <a:rPr lang="de-DE" smtClean="0"/>
              <a:t>Psychiatrie höher</a:t>
            </a:r>
            <a:endParaRPr lang="de-D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1540" y="549275"/>
            <a:ext cx="8656665" cy="5632311"/>
          </a:xfrm>
          <a:prstGeom prst="rect">
            <a:avLst/>
          </a:prstGeom>
          <a:noFill/>
        </p:spPr>
        <p:txBody>
          <a:bodyPr wrap="none" rtlCol="0">
            <a:spAutoFit/>
          </a:bodyPr>
          <a:lstStyle/>
          <a:p>
            <a:r>
              <a:rPr lang="de-DE" sz="2400" b="1" smtClean="0">
                <a:solidFill>
                  <a:schemeClr val="bg1"/>
                </a:solidFill>
              </a:rPr>
              <a:t>Schritt III – DKI </a:t>
            </a:r>
            <a:r>
              <a:rPr lang="de-DE" sz="2400" b="1" smtClean="0">
                <a:solidFill>
                  <a:srgbClr val="FFFF00"/>
                </a:solidFill>
              </a:rPr>
              <a:t>: Klinik Index bezogen auf gesellschaftliche Realität</a:t>
            </a:r>
          </a:p>
          <a:p>
            <a:endParaRPr lang="de-DE" smtClean="0">
              <a:solidFill>
                <a:srgbClr val="FFFF00"/>
              </a:solidFill>
            </a:endParaRPr>
          </a:p>
          <a:p>
            <a:endParaRPr lang="de-DE" smtClean="0">
              <a:solidFill>
                <a:srgbClr val="FFFF00"/>
              </a:solidFill>
            </a:endParaRPr>
          </a:p>
          <a:p>
            <a:r>
              <a:rPr lang="de-DE" sz="2000" smtClean="0">
                <a:solidFill>
                  <a:srgbClr val="FFFF00"/>
                </a:solidFill>
              </a:rPr>
              <a:t>Zusammenführung von </a:t>
            </a:r>
          </a:p>
          <a:p>
            <a:endParaRPr lang="de-DE" sz="2000" smtClean="0">
              <a:solidFill>
                <a:srgbClr val="FFFF00"/>
              </a:solidFill>
            </a:endParaRPr>
          </a:p>
          <a:p>
            <a:r>
              <a:rPr lang="de-DE" sz="2000" smtClean="0">
                <a:solidFill>
                  <a:srgbClr val="FFFF00"/>
                </a:solidFill>
              </a:rPr>
              <a:t>Schritt I - DPK: </a:t>
            </a:r>
            <a:r>
              <a:rPr lang="de-DE" sz="2000" smtClean="0">
                <a:solidFill>
                  <a:schemeClr val="bg1"/>
                </a:solidFill>
              </a:rPr>
              <a:t>d</a:t>
            </a:r>
            <a:r>
              <a:rPr lang="de-DE" sz="2000" smtClean="0">
                <a:solidFill>
                  <a:srgbClr val="FFFF00"/>
                </a:solidFill>
              </a:rPr>
              <a:t>eutschlandweite </a:t>
            </a:r>
            <a:r>
              <a:rPr lang="de-DE" sz="2000" smtClean="0">
                <a:solidFill>
                  <a:schemeClr val="bg1"/>
                </a:solidFill>
              </a:rPr>
              <a:t>p</a:t>
            </a:r>
            <a:r>
              <a:rPr lang="de-DE" sz="2000" smtClean="0">
                <a:solidFill>
                  <a:srgbClr val="FFFF00"/>
                </a:solidFill>
              </a:rPr>
              <a:t>sychiatrische </a:t>
            </a:r>
            <a:r>
              <a:rPr lang="de-DE" sz="2000" smtClean="0">
                <a:solidFill>
                  <a:schemeClr val="bg1"/>
                </a:solidFill>
              </a:rPr>
              <a:t>K</a:t>
            </a:r>
            <a:r>
              <a:rPr lang="de-DE" sz="2000" smtClean="0">
                <a:solidFill>
                  <a:srgbClr val="FFFF00"/>
                </a:solidFill>
              </a:rPr>
              <a:t>onfliktfelder)</a:t>
            </a:r>
          </a:p>
          <a:p>
            <a:r>
              <a:rPr lang="de-DE" sz="2000" smtClean="0">
                <a:solidFill>
                  <a:srgbClr val="FFFF00"/>
                </a:solidFill>
              </a:rPr>
              <a:t>	Erhebung und Klassifizierung von Beschwerdefällen</a:t>
            </a:r>
          </a:p>
          <a:p>
            <a:r>
              <a:rPr lang="de-DE" sz="2000" smtClean="0">
                <a:solidFill>
                  <a:srgbClr val="FFFF00"/>
                </a:solidFill>
              </a:rPr>
              <a:t>		(Inhalte, qualitative Erhebung)</a:t>
            </a:r>
          </a:p>
          <a:p>
            <a:endParaRPr lang="de-DE" sz="2000" smtClean="0">
              <a:solidFill>
                <a:srgbClr val="FFFF00"/>
              </a:solidFill>
            </a:endParaRPr>
          </a:p>
          <a:p>
            <a:r>
              <a:rPr lang="de-DE" sz="2000" smtClean="0">
                <a:solidFill>
                  <a:srgbClr val="FFFF00"/>
                </a:solidFill>
              </a:rPr>
              <a:t>Schritt II -	DFI: </a:t>
            </a:r>
            <a:r>
              <a:rPr lang="de-DE" sz="2000" smtClean="0">
                <a:solidFill>
                  <a:schemeClr val="bg1"/>
                </a:solidFill>
              </a:rPr>
              <a:t>d</a:t>
            </a:r>
            <a:r>
              <a:rPr lang="de-DE" sz="2000" smtClean="0">
                <a:solidFill>
                  <a:srgbClr val="FFFF00"/>
                </a:solidFill>
              </a:rPr>
              <a:t>eutschlandweiter </a:t>
            </a:r>
            <a:r>
              <a:rPr lang="de-DE" sz="2000" smtClean="0">
                <a:solidFill>
                  <a:schemeClr val="bg1"/>
                </a:solidFill>
              </a:rPr>
              <a:t>F</a:t>
            </a:r>
            <a:r>
              <a:rPr lang="de-DE" sz="2000" smtClean="0">
                <a:solidFill>
                  <a:srgbClr val="FFFF00"/>
                </a:solidFill>
              </a:rPr>
              <a:t>riedfertigkeits</a:t>
            </a:r>
            <a:r>
              <a:rPr lang="de-DE" sz="2000" smtClean="0">
                <a:solidFill>
                  <a:schemeClr val="bg1"/>
                </a:solidFill>
              </a:rPr>
              <a:t>i</a:t>
            </a:r>
            <a:r>
              <a:rPr lang="de-DE" sz="2000" smtClean="0">
                <a:solidFill>
                  <a:srgbClr val="FFFF00"/>
                </a:solidFill>
              </a:rPr>
              <a:t>ndex </a:t>
            </a:r>
          </a:p>
          <a:p>
            <a:r>
              <a:rPr lang="de-DE" sz="2000" smtClean="0">
                <a:solidFill>
                  <a:srgbClr val="FFFF00"/>
                </a:solidFill>
              </a:rPr>
              <a:t>			(Auswertung vorhandener Daten)</a:t>
            </a:r>
          </a:p>
          <a:p>
            <a:r>
              <a:rPr lang="de-DE" sz="2000" smtClean="0">
                <a:solidFill>
                  <a:srgbClr val="FFFF00"/>
                </a:solidFill>
              </a:rPr>
              <a:t>		ZPK: Auswertung von psychiatrischen Melderegistern </a:t>
            </a:r>
          </a:p>
          <a:p>
            <a:r>
              <a:rPr lang="de-DE" sz="2000" smtClean="0">
                <a:solidFill>
                  <a:srgbClr val="FFFF00"/>
                </a:solidFill>
              </a:rPr>
              <a:t>			zu </a:t>
            </a:r>
            <a:r>
              <a:rPr lang="de-DE" sz="2000" smtClean="0">
                <a:solidFill>
                  <a:schemeClr val="bg1"/>
                </a:solidFill>
              </a:rPr>
              <a:t>Z</a:t>
            </a:r>
            <a:r>
              <a:rPr lang="de-DE" sz="2000" smtClean="0">
                <a:solidFill>
                  <a:srgbClr val="FFFF00"/>
                </a:solidFill>
              </a:rPr>
              <a:t>wangsmaßnahmen in </a:t>
            </a:r>
            <a:r>
              <a:rPr lang="de-DE" sz="2000" smtClean="0">
                <a:solidFill>
                  <a:schemeClr val="bg1"/>
                </a:solidFill>
              </a:rPr>
              <a:t>p</a:t>
            </a:r>
            <a:r>
              <a:rPr lang="de-DE" sz="2000" smtClean="0">
                <a:solidFill>
                  <a:srgbClr val="FFFF00"/>
                </a:solidFill>
              </a:rPr>
              <a:t>sychiatrischen </a:t>
            </a:r>
            <a:r>
              <a:rPr lang="de-DE" sz="2000" smtClean="0">
                <a:solidFill>
                  <a:schemeClr val="bg1"/>
                </a:solidFill>
              </a:rPr>
              <a:t>K</a:t>
            </a:r>
            <a:r>
              <a:rPr lang="de-DE" sz="2000" smtClean="0">
                <a:solidFill>
                  <a:srgbClr val="FFFF00"/>
                </a:solidFill>
              </a:rPr>
              <a:t>liniken</a:t>
            </a:r>
          </a:p>
          <a:p>
            <a:r>
              <a:rPr lang="de-DE" sz="2000" smtClean="0">
                <a:solidFill>
                  <a:srgbClr val="FFFF00"/>
                </a:solidFill>
              </a:rPr>
              <a:t>	</a:t>
            </a:r>
          </a:p>
          <a:p>
            <a:r>
              <a:rPr lang="de-DE" sz="2000" smtClean="0">
                <a:solidFill>
                  <a:srgbClr val="FFFF00"/>
                </a:solidFill>
              </a:rPr>
              <a:t>Schritt III - DKI: </a:t>
            </a:r>
            <a:r>
              <a:rPr lang="de-DE" sz="2000" smtClean="0">
                <a:solidFill>
                  <a:schemeClr val="bg1"/>
                </a:solidFill>
              </a:rPr>
              <a:t>d</a:t>
            </a:r>
            <a:r>
              <a:rPr lang="de-DE" sz="2000" smtClean="0">
                <a:solidFill>
                  <a:srgbClr val="FFFF00"/>
                </a:solidFill>
              </a:rPr>
              <a:t>eutschlandweiter </a:t>
            </a:r>
            <a:r>
              <a:rPr lang="de-DE" sz="2000" smtClean="0">
                <a:solidFill>
                  <a:schemeClr val="bg1"/>
                </a:solidFill>
              </a:rPr>
              <a:t>K</a:t>
            </a:r>
            <a:r>
              <a:rPr lang="de-DE" sz="2000" smtClean="0">
                <a:solidFill>
                  <a:srgbClr val="FFFF00"/>
                </a:solidFill>
              </a:rPr>
              <a:t>linik</a:t>
            </a:r>
            <a:r>
              <a:rPr lang="de-DE" sz="2000" smtClean="0">
                <a:solidFill>
                  <a:schemeClr val="bg1"/>
                </a:solidFill>
              </a:rPr>
              <a:t>i</a:t>
            </a:r>
            <a:r>
              <a:rPr lang="de-DE" sz="2000" smtClean="0">
                <a:solidFill>
                  <a:srgbClr val="FFFF00"/>
                </a:solidFill>
              </a:rPr>
              <a:t>ndex zur klinischen Friedfertigkeit</a:t>
            </a:r>
          </a:p>
          <a:p>
            <a:r>
              <a:rPr lang="de-DE" sz="2000" smtClean="0">
                <a:solidFill>
                  <a:srgbClr val="FFFF00"/>
                </a:solidFill>
              </a:rPr>
              <a:t>	  Güteindex zur Friedfertigkeit einer Klinik</a:t>
            </a:r>
          </a:p>
          <a:p>
            <a:r>
              <a:rPr lang="de-DE" sz="2000" smtClean="0">
                <a:solidFill>
                  <a:srgbClr val="FFFF00"/>
                </a:solidFill>
              </a:rPr>
              <a:t>		Melderegisterdaten bezogen auf Region</a:t>
            </a:r>
          </a:p>
          <a:p>
            <a:r>
              <a:rPr lang="de-DE" sz="2000" smtClean="0">
                <a:solidFill>
                  <a:srgbClr val="FFFF00"/>
                </a:solidFill>
              </a:rPr>
              <a:t>		ZPK / DFI</a:t>
            </a:r>
            <a:endParaRPr lang="de-DE" sz="20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38810" y="1989138"/>
            <a:ext cx="3866379" cy="584775"/>
          </a:xfrm>
          <a:prstGeom prst="rect">
            <a:avLst/>
          </a:prstGeom>
          <a:noFill/>
        </p:spPr>
        <p:txBody>
          <a:bodyPr wrap="none" rtlCol="0">
            <a:spAutoFit/>
          </a:bodyPr>
          <a:lstStyle/>
          <a:p>
            <a:r>
              <a:rPr lang="de-DE" sz="3200" smtClean="0">
                <a:solidFill>
                  <a:srgbClr val="FFFF00"/>
                </a:solidFill>
              </a:rPr>
              <a:t>Best-Practice-Projekte</a:t>
            </a:r>
            <a:endParaRPr lang="de-DE" sz="32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3182" y="1989138"/>
            <a:ext cx="7757636" cy="3970318"/>
          </a:xfrm>
          <a:prstGeom prst="rect">
            <a:avLst/>
          </a:prstGeom>
          <a:noFill/>
        </p:spPr>
        <p:txBody>
          <a:bodyPr wrap="none" rtlCol="0">
            <a:spAutoFit/>
          </a:bodyPr>
          <a:lstStyle/>
          <a:p>
            <a:r>
              <a:rPr lang="de-DE" sz="2800" smtClean="0">
                <a:solidFill>
                  <a:srgbClr val="FFFF00"/>
                </a:solidFill>
              </a:rPr>
              <a:t>Angemeldete NPOG-Besuche:  Best-Practice Kliniken</a:t>
            </a:r>
          </a:p>
          <a:p>
            <a:endParaRPr lang="de-DE" sz="2800" smtClean="0">
              <a:solidFill>
                <a:srgbClr val="FFFF00"/>
              </a:solidFill>
            </a:endParaRPr>
          </a:p>
          <a:p>
            <a:endParaRPr lang="de-DE" sz="2800" smtClean="0">
              <a:solidFill>
                <a:srgbClr val="FFFF00"/>
              </a:solidFill>
            </a:endParaRPr>
          </a:p>
          <a:p>
            <a:r>
              <a:rPr lang="de-DE" sz="2800" smtClean="0">
                <a:solidFill>
                  <a:srgbClr val="FFFF00"/>
                </a:solidFill>
              </a:rPr>
              <a:t>St. Marien-Hospital Eickel / Herne  :  ( Januar 2020)</a:t>
            </a:r>
          </a:p>
          <a:p>
            <a:r>
              <a:rPr lang="de-DE" sz="2800" smtClean="0">
                <a:solidFill>
                  <a:srgbClr val="FFFF00"/>
                </a:solidFill>
              </a:rPr>
              <a:t>Niederlande, westlich von Amsterdam (Mai- 2020)</a:t>
            </a:r>
          </a:p>
          <a:p>
            <a:r>
              <a:rPr lang="de-DE" sz="2800" smtClean="0">
                <a:solidFill>
                  <a:srgbClr val="FFFF00"/>
                </a:solidFill>
              </a:rPr>
              <a:t>sechs Soteria-Häuser</a:t>
            </a:r>
          </a:p>
          <a:p>
            <a:r>
              <a:rPr lang="de-DE" sz="2800" smtClean="0">
                <a:solidFill>
                  <a:srgbClr val="FFFF00"/>
                </a:solidFill>
              </a:rPr>
              <a:t>Island</a:t>
            </a:r>
          </a:p>
          <a:p>
            <a:r>
              <a:rPr lang="de-DE" sz="2800" smtClean="0">
                <a:solidFill>
                  <a:srgbClr val="FFFF00"/>
                </a:solidFill>
              </a:rPr>
              <a:t>.....</a:t>
            </a:r>
          </a:p>
          <a:p>
            <a:endParaRPr lang="de-DE" sz="2800" smtClean="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11015" y="1989138"/>
            <a:ext cx="5321970" cy="2554545"/>
          </a:xfrm>
          <a:prstGeom prst="rect">
            <a:avLst/>
          </a:prstGeom>
          <a:noFill/>
        </p:spPr>
        <p:txBody>
          <a:bodyPr wrap="none" rtlCol="0">
            <a:spAutoFit/>
          </a:bodyPr>
          <a:lstStyle/>
          <a:p>
            <a:pPr algn="ctr"/>
            <a:r>
              <a:rPr lang="de-DE" sz="4000" smtClean="0">
                <a:solidFill>
                  <a:srgbClr val="FFFF00"/>
                </a:solidFill>
              </a:rPr>
              <a:t>Finanzierung </a:t>
            </a:r>
          </a:p>
          <a:p>
            <a:pPr algn="ctr"/>
            <a:r>
              <a:rPr lang="de-DE" sz="4000" smtClean="0">
                <a:solidFill>
                  <a:srgbClr val="FFFF00"/>
                </a:solidFill>
              </a:rPr>
              <a:t>einer </a:t>
            </a:r>
          </a:p>
          <a:p>
            <a:pPr algn="ctr"/>
            <a:r>
              <a:rPr lang="de-DE" sz="4000" smtClean="0">
                <a:solidFill>
                  <a:srgbClr val="FFFF00"/>
                </a:solidFill>
              </a:rPr>
              <a:t>menschenwürdigen und </a:t>
            </a:r>
          </a:p>
          <a:p>
            <a:pPr algn="ctr"/>
            <a:r>
              <a:rPr lang="de-DE" sz="4000" smtClean="0">
                <a:solidFill>
                  <a:srgbClr val="FFFF00"/>
                </a:solidFill>
              </a:rPr>
              <a:t>innovativen Psychiatrie</a:t>
            </a:r>
            <a:endParaRPr lang="de-DE" sz="40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1151620" y="116629"/>
          <a:ext cx="6121938" cy="6660132"/>
        </p:xfrm>
        <a:graphic>
          <a:graphicData uri="http://schemas.openxmlformats.org/drawingml/2006/table">
            <a:tbl>
              <a:tblPr/>
              <a:tblGrid>
                <a:gridCol w="1042331"/>
                <a:gridCol w="1014983"/>
                <a:gridCol w="1016547"/>
                <a:gridCol w="1016547"/>
                <a:gridCol w="1014983"/>
                <a:gridCol w="1016547"/>
              </a:tblGrid>
              <a:tr h="1113288">
                <a:tc>
                  <a:txBody>
                    <a:bodyPr/>
                    <a:lstStyle/>
                    <a:p>
                      <a:pPr>
                        <a:spcAft>
                          <a:spcPts val="0"/>
                        </a:spcAft>
                      </a:pPr>
                      <a:endParaRPr lang="de-DE" sz="1000">
                        <a:solidFill>
                          <a:srgbClr val="FFFF00"/>
                        </a:solidFill>
                        <a:latin typeface="Calibri"/>
                        <a:ea typeface="Calibri"/>
                        <a:cs typeface="Times New Roman"/>
                      </a:endParaRPr>
                    </a:p>
                    <a:p>
                      <a:pPr marL="273050" marR="153670" indent="-88900">
                        <a:lnSpc>
                          <a:spcPct val="115000"/>
                        </a:lnSpc>
                        <a:spcAft>
                          <a:spcPts val="0"/>
                        </a:spcAft>
                      </a:pPr>
                      <a:r>
                        <a:rPr lang="en-US" sz="1000" spc="-5">
                          <a:solidFill>
                            <a:srgbClr val="FFFF00"/>
                          </a:solidFill>
                          <a:latin typeface="Calibri"/>
                          <a:ea typeface="Calibri"/>
                          <a:cs typeface="Times New Roman"/>
                        </a:rPr>
                        <a:t>Member</a:t>
                      </a:r>
                      <a:r>
                        <a:rPr lang="en-US" sz="1000" spc="115">
                          <a:solidFill>
                            <a:srgbClr val="FFFF00"/>
                          </a:solidFill>
                          <a:latin typeface="Calibri"/>
                          <a:ea typeface="Calibri"/>
                          <a:cs typeface="Times New Roman"/>
                        </a:rPr>
                        <a:t> </a:t>
                      </a:r>
                      <a:r>
                        <a:rPr lang="en-US" sz="1000" spc="-5">
                          <a:solidFill>
                            <a:srgbClr val="FFFF00"/>
                          </a:solidFill>
                          <a:latin typeface="Calibri"/>
                          <a:ea typeface="Calibri"/>
                          <a:cs typeface="Times New Roman"/>
                        </a:rPr>
                        <a:t>state</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000">
                        <a:solidFill>
                          <a:srgbClr val="FFFF00"/>
                        </a:solidFill>
                        <a:latin typeface="Calibri"/>
                        <a:ea typeface="Calibri"/>
                        <a:cs typeface="Times New Roman"/>
                      </a:endParaRPr>
                    </a:p>
                    <a:p>
                      <a:pPr marL="84455" marR="81915" algn="ctr">
                        <a:lnSpc>
                          <a:spcPct val="114000"/>
                        </a:lnSpc>
                        <a:spcAft>
                          <a:spcPts val="0"/>
                        </a:spcAft>
                      </a:pPr>
                      <a:r>
                        <a:rPr lang="en-US" sz="1000" spc="-5">
                          <a:solidFill>
                            <a:srgbClr val="FFFF00"/>
                          </a:solidFill>
                          <a:latin typeface="Calibri"/>
                          <a:ea typeface="Calibri"/>
                          <a:cs typeface="Times New Roman"/>
                        </a:rPr>
                        <a:t>EU</a:t>
                      </a:r>
                      <a:r>
                        <a:rPr lang="en-US" sz="1000">
                          <a:solidFill>
                            <a:srgbClr val="FFFF00"/>
                          </a:solidFill>
                          <a:latin typeface="Calibri"/>
                          <a:ea typeface="Calibri"/>
                          <a:cs typeface="Times New Roman"/>
                        </a:rPr>
                        <a:t> </a:t>
                      </a:r>
                      <a:r>
                        <a:rPr lang="en-US" sz="1000" spc="-5">
                          <a:solidFill>
                            <a:srgbClr val="FFFF00"/>
                          </a:solidFill>
                          <a:latin typeface="Calibri"/>
                          <a:ea typeface="Calibri"/>
                          <a:cs typeface="Times New Roman"/>
                        </a:rPr>
                        <a:t>sourced</a:t>
                      </a:r>
                      <a:r>
                        <a:rPr lang="en-US" sz="1000" spc="125">
                          <a:solidFill>
                            <a:srgbClr val="FFFF00"/>
                          </a:solidFill>
                          <a:latin typeface="Calibri"/>
                          <a:ea typeface="Calibri"/>
                          <a:cs typeface="Times New Roman"/>
                        </a:rPr>
                        <a:t> </a:t>
                      </a:r>
                      <a:r>
                        <a:rPr lang="en-US" sz="1000">
                          <a:solidFill>
                            <a:srgbClr val="FFFF00"/>
                          </a:solidFill>
                          <a:latin typeface="Calibri"/>
                          <a:ea typeface="Calibri"/>
                          <a:cs typeface="Times New Roman"/>
                        </a:rPr>
                        <a:t>GDP</a:t>
                      </a:r>
                      <a:r>
                        <a:rPr lang="en-US" sz="1000" spc="-10">
                          <a:solidFill>
                            <a:srgbClr val="FFFF00"/>
                          </a:solidFill>
                          <a:latin typeface="Calibri"/>
                          <a:ea typeface="Calibri"/>
                          <a:cs typeface="Times New Roman"/>
                        </a:rPr>
                        <a:t> </a:t>
                      </a:r>
                      <a:r>
                        <a:rPr lang="en-US" sz="1000" spc="-5">
                          <a:solidFill>
                            <a:srgbClr val="FFFF00"/>
                          </a:solidFill>
                          <a:latin typeface="Calibri"/>
                          <a:ea typeface="Calibri"/>
                          <a:cs typeface="Times New Roman"/>
                        </a:rPr>
                        <a:t>data</a:t>
                      </a:r>
                      <a:r>
                        <a:rPr lang="en-US" sz="1000" spc="95">
                          <a:solidFill>
                            <a:srgbClr val="FFFF00"/>
                          </a:solidFill>
                          <a:latin typeface="Calibri"/>
                          <a:ea typeface="Calibri"/>
                          <a:cs typeface="Times New Roman"/>
                        </a:rPr>
                        <a:t> </a:t>
                      </a:r>
                      <a:r>
                        <a:rPr lang="en-US" sz="1000" spc="-5">
                          <a:solidFill>
                            <a:srgbClr val="FFFF00"/>
                          </a:solidFill>
                          <a:latin typeface="Calibri"/>
                          <a:ea typeface="Calibri"/>
                          <a:cs typeface="Times New Roman"/>
                        </a:rPr>
                        <a:t>2015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spc="-5">
                          <a:solidFill>
                            <a:srgbClr val="FFFF00"/>
                          </a:solidFill>
                          <a:latin typeface="Calibri"/>
                          <a:ea typeface="Calibri"/>
                          <a:cs typeface="Times New Roman"/>
                        </a:rPr>
                        <a:t>EU</a:t>
                      </a:r>
                      <a:endParaRPr lang="de-DE" sz="1000">
                        <a:solidFill>
                          <a:srgbClr val="FFFF00"/>
                        </a:solidFill>
                        <a:latin typeface="Calibri"/>
                        <a:ea typeface="Calibri"/>
                        <a:cs typeface="Times New Roman"/>
                      </a:endParaRPr>
                    </a:p>
                    <a:p>
                      <a:pPr marL="90805" marR="90170" indent="-1270" algn="ctr">
                        <a:lnSpc>
                          <a:spcPct val="115000"/>
                        </a:lnSpc>
                        <a:spcBef>
                          <a:spcPts val="190"/>
                        </a:spcBef>
                        <a:spcAft>
                          <a:spcPts val="0"/>
                        </a:spcAft>
                      </a:pPr>
                      <a:r>
                        <a:rPr lang="en-US" sz="1000" spc="-5">
                          <a:solidFill>
                            <a:srgbClr val="FFFF00"/>
                          </a:solidFill>
                          <a:latin typeface="Calibri"/>
                          <a:ea typeface="Calibri"/>
                          <a:cs typeface="Times New Roman"/>
                        </a:rPr>
                        <a:t>reported</a:t>
                      </a:r>
                      <a:r>
                        <a:rPr lang="en-US" sz="1000" spc="125">
                          <a:solidFill>
                            <a:srgbClr val="FFFF00"/>
                          </a:solidFill>
                          <a:latin typeface="Calibri"/>
                          <a:ea typeface="Calibri"/>
                          <a:cs typeface="Times New Roman"/>
                        </a:rPr>
                        <a:t> </a:t>
                      </a:r>
                      <a:r>
                        <a:rPr lang="en-US" sz="1000">
                          <a:solidFill>
                            <a:srgbClr val="FFFF00"/>
                          </a:solidFill>
                          <a:latin typeface="Calibri"/>
                          <a:ea typeface="Calibri"/>
                          <a:cs typeface="Times New Roman"/>
                        </a:rPr>
                        <a:t>tax </a:t>
                      </a:r>
                      <a:r>
                        <a:rPr lang="en-US" sz="1000" spc="-5">
                          <a:solidFill>
                            <a:srgbClr val="FFFF00"/>
                          </a:solidFill>
                          <a:latin typeface="Calibri"/>
                          <a:ea typeface="Calibri"/>
                          <a:cs typeface="Times New Roman"/>
                        </a:rPr>
                        <a:t>yield </a:t>
                      </a:r>
                      <a:r>
                        <a:rPr lang="en-US" sz="1000">
                          <a:solidFill>
                            <a:srgbClr val="FFFF00"/>
                          </a:solidFill>
                          <a:latin typeface="Calibri"/>
                          <a:ea typeface="Calibri"/>
                          <a:cs typeface="Times New Roman"/>
                        </a:rPr>
                        <a:t>as</a:t>
                      </a:r>
                      <a:r>
                        <a:rPr lang="en-US" sz="1000" spc="115">
                          <a:solidFill>
                            <a:srgbClr val="FFFF00"/>
                          </a:solidFill>
                          <a:latin typeface="Calibri"/>
                          <a:ea typeface="Calibri"/>
                          <a:cs typeface="Times New Roman"/>
                        </a:rPr>
                        <a:t> </a:t>
                      </a:r>
                      <a:r>
                        <a:rPr lang="en-US" sz="1000">
                          <a:solidFill>
                            <a:srgbClr val="FFFF00"/>
                          </a:solidFill>
                          <a:latin typeface="Calibri"/>
                          <a:ea typeface="Calibri"/>
                          <a:cs typeface="Times New Roman"/>
                        </a:rPr>
                        <a:t>a </a:t>
                      </a:r>
                      <a:r>
                        <a:rPr lang="en-US" sz="1000" spc="-5">
                          <a:solidFill>
                            <a:srgbClr val="FFFF00"/>
                          </a:solidFill>
                          <a:latin typeface="Calibri"/>
                          <a:ea typeface="Calibri"/>
                          <a:cs typeface="Times New Roman"/>
                        </a:rPr>
                        <a:t>proportion</a:t>
                      </a:r>
                      <a:r>
                        <a:rPr lang="en-US" sz="1000" spc="135">
                          <a:solidFill>
                            <a:srgbClr val="FFFF00"/>
                          </a:solidFill>
                          <a:latin typeface="Calibri"/>
                          <a:ea typeface="Calibri"/>
                          <a:cs typeface="Times New Roman"/>
                        </a:rPr>
                        <a:t> </a:t>
                      </a:r>
                      <a:r>
                        <a:rPr lang="en-US" sz="1000">
                          <a:solidFill>
                            <a:srgbClr val="FFFF00"/>
                          </a:solidFill>
                          <a:latin typeface="Calibri"/>
                          <a:ea typeface="Calibri"/>
                          <a:cs typeface="Times New Roman"/>
                        </a:rPr>
                        <a:t>of </a:t>
                      </a:r>
                      <a:r>
                        <a:rPr lang="en-US" sz="1000" spc="-5">
                          <a:solidFill>
                            <a:srgbClr val="FFFF00"/>
                          </a:solidFill>
                          <a:latin typeface="Calibri"/>
                          <a:ea typeface="Calibri"/>
                          <a:cs typeface="Times New Roman"/>
                        </a:rPr>
                        <a:t>stated</a:t>
                      </a:r>
                      <a:r>
                        <a:rPr lang="en-US" sz="1000" spc="115">
                          <a:solidFill>
                            <a:srgbClr val="FFFF00"/>
                          </a:solidFill>
                          <a:latin typeface="Calibri"/>
                          <a:ea typeface="Calibri"/>
                          <a:cs typeface="Times New Roman"/>
                        </a:rPr>
                        <a:t> </a:t>
                      </a:r>
                      <a:r>
                        <a:rPr lang="en-US" sz="1000">
                          <a:solidFill>
                            <a:srgbClr val="FFFF00"/>
                          </a:solidFill>
                          <a:latin typeface="Calibri"/>
                          <a:ea typeface="Calibri"/>
                          <a:cs typeface="Times New Roman"/>
                        </a:rPr>
                        <a:t>GDP</a:t>
                      </a:r>
                      <a:r>
                        <a:rPr lang="en-US" sz="1000" spc="-10">
                          <a:solidFill>
                            <a:srgbClr val="FFFF00"/>
                          </a:solidFill>
                          <a:latin typeface="Calibri"/>
                          <a:ea typeface="Calibri"/>
                          <a:cs typeface="Times New Roman"/>
                        </a:rPr>
                        <a:t> </a:t>
                      </a:r>
                      <a:r>
                        <a:rPr lang="en-US" sz="1000" spc="-5">
                          <a:solidFill>
                            <a:srgbClr val="FFFF00"/>
                          </a:solidFill>
                          <a:latin typeface="Calibri"/>
                          <a:ea typeface="Calibri"/>
                          <a:cs typeface="Times New Roman"/>
                        </a:rPr>
                        <a:t>2015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4615" algn="ctr">
                        <a:lnSpc>
                          <a:spcPct val="114000"/>
                        </a:lnSpc>
                        <a:spcBef>
                          <a:spcPts val="770"/>
                        </a:spcBef>
                        <a:spcAft>
                          <a:spcPts val="0"/>
                        </a:spcAft>
                      </a:pPr>
                      <a:r>
                        <a:rPr lang="en-US" sz="1000" spc="-5">
                          <a:solidFill>
                            <a:srgbClr val="FFFF00"/>
                          </a:solidFill>
                          <a:latin typeface="Calibri"/>
                          <a:ea typeface="Calibri"/>
                          <a:cs typeface="Times New Roman"/>
                        </a:rPr>
                        <a:t>Tax</a:t>
                      </a:r>
                      <a:r>
                        <a:rPr lang="en-US" sz="1000">
                          <a:solidFill>
                            <a:srgbClr val="FFFF00"/>
                          </a:solidFill>
                          <a:latin typeface="Calibri"/>
                          <a:ea typeface="Calibri"/>
                          <a:cs typeface="Times New Roman"/>
                        </a:rPr>
                        <a:t> gap</a:t>
                      </a:r>
                      <a:r>
                        <a:rPr lang="en-US" sz="1000" spc="105">
                          <a:solidFill>
                            <a:srgbClr val="FFFF00"/>
                          </a:solidFill>
                          <a:latin typeface="Calibri"/>
                          <a:ea typeface="Calibri"/>
                          <a:cs typeface="Times New Roman"/>
                        </a:rPr>
                        <a:t> </a:t>
                      </a:r>
                      <a:r>
                        <a:rPr lang="en-US" sz="1000" spc="-5">
                          <a:solidFill>
                            <a:srgbClr val="FFFF00"/>
                          </a:solidFill>
                          <a:latin typeface="Calibri"/>
                          <a:ea typeface="Calibri"/>
                          <a:cs typeface="Times New Roman"/>
                        </a:rPr>
                        <a:t>estimate</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based</a:t>
                      </a:r>
                      <a:r>
                        <a:rPr lang="en-US" sz="1000">
                          <a:solidFill>
                            <a:srgbClr val="FFFF00"/>
                          </a:solidFill>
                          <a:latin typeface="Calibri"/>
                          <a:ea typeface="Calibri"/>
                          <a:cs typeface="Times New Roman"/>
                        </a:rPr>
                        <a:t> on</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average</a:t>
                      </a:r>
                      <a:r>
                        <a:rPr lang="en-US" sz="1000" spc="130">
                          <a:solidFill>
                            <a:srgbClr val="FFFF00"/>
                          </a:solidFill>
                          <a:latin typeface="Calibri"/>
                          <a:ea typeface="Calibri"/>
                          <a:cs typeface="Times New Roman"/>
                        </a:rPr>
                        <a:t> </a:t>
                      </a:r>
                      <a:r>
                        <a:rPr lang="en-US" sz="1000" spc="-5">
                          <a:solidFill>
                            <a:srgbClr val="FFFF00"/>
                          </a:solidFill>
                          <a:latin typeface="Calibri"/>
                          <a:ea typeface="Calibri"/>
                          <a:cs typeface="Times New Roman"/>
                        </a:rPr>
                        <a:t>grossed</a:t>
                      </a:r>
                      <a:r>
                        <a:rPr lang="en-US" sz="1000">
                          <a:solidFill>
                            <a:srgbClr val="FFFF00"/>
                          </a:solidFill>
                          <a:latin typeface="Calibri"/>
                          <a:ea typeface="Calibri"/>
                          <a:cs typeface="Times New Roman"/>
                        </a:rPr>
                        <a:t> </a:t>
                      </a:r>
                      <a:r>
                        <a:rPr lang="en-US" sz="1000" spc="-5">
                          <a:solidFill>
                            <a:srgbClr val="FFFF00"/>
                          </a:solidFill>
                          <a:latin typeface="Calibri"/>
                          <a:ea typeface="Calibri"/>
                          <a:cs typeface="Times New Roman"/>
                        </a:rPr>
                        <a:t>up</a:t>
                      </a:r>
                      <a:r>
                        <a:rPr lang="en-US" sz="1000" spc="115">
                          <a:solidFill>
                            <a:srgbClr val="FFFF00"/>
                          </a:solidFill>
                          <a:latin typeface="Calibri"/>
                          <a:ea typeface="Calibri"/>
                          <a:cs typeface="Times New Roman"/>
                        </a:rPr>
                        <a:t> </a:t>
                      </a:r>
                      <a:r>
                        <a:rPr lang="en-US" sz="1000">
                          <a:solidFill>
                            <a:srgbClr val="FFFF00"/>
                          </a:solidFill>
                          <a:latin typeface="Calibri"/>
                          <a:ea typeface="Calibri"/>
                          <a:cs typeface="Times New Roman"/>
                        </a:rPr>
                        <a:t>GDP</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5"/>
                        </a:spcBef>
                        <a:spcAft>
                          <a:spcPts val="0"/>
                        </a:spcAft>
                      </a:pPr>
                      <a:endParaRPr lang="de-DE" sz="1000">
                        <a:solidFill>
                          <a:srgbClr val="FFFF00"/>
                        </a:solidFill>
                        <a:latin typeface="Calibri"/>
                        <a:ea typeface="Calibri"/>
                        <a:cs typeface="Times New Roman"/>
                      </a:endParaRPr>
                    </a:p>
                    <a:p>
                      <a:pPr marL="146685" marR="144145" indent="-1270" algn="ctr">
                        <a:lnSpc>
                          <a:spcPct val="115000"/>
                        </a:lnSpc>
                        <a:spcAft>
                          <a:spcPts val="0"/>
                        </a:spcAft>
                      </a:pPr>
                      <a:r>
                        <a:rPr lang="en-US" sz="1000" spc="-5">
                          <a:solidFill>
                            <a:srgbClr val="FFFF00"/>
                          </a:solidFill>
                          <a:latin typeface="Calibri"/>
                          <a:ea typeface="Calibri"/>
                          <a:cs typeface="Times New Roman"/>
                        </a:rPr>
                        <a:t>Tax</a:t>
                      </a:r>
                      <a:r>
                        <a:rPr lang="en-US" sz="1000">
                          <a:solidFill>
                            <a:srgbClr val="FFFF00"/>
                          </a:solidFill>
                          <a:latin typeface="Calibri"/>
                          <a:ea typeface="Calibri"/>
                          <a:cs typeface="Times New Roman"/>
                        </a:rPr>
                        <a:t> gap</a:t>
                      </a:r>
                      <a:r>
                        <a:rPr lang="en-US" sz="1000" spc="105">
                          <a:solidFill>
                            <a:srgbClr val="FFFF00"/>
                          </a:solidFill>
                          <a:latin typeface="Calibri"/>
                          <a:ea typeface="Calibri"/>
                          <a:cs typeface="Times New Roman"/>
                        </a:rPr>
                        <a:t> </a:t>
                      </a:r>
                      <a:r>
                        <a:rPr lang="en-US" sz="1000" spc="-5">
                          <a:solidFill>
                            <a:srgbClr val="FFFF00"/>
                          </a:solidFill>
                          <a:latin typeface="Calibri"/>
                          <a:ea typeface="Calibri"/>
                          <a:cs typeface="Times New Roman"/>
                        </a:rPr>
                        <a:t>estimate</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based</a:t>
                      </a:r>
                      <a:r>
                        <a:rPr lang="en-US" sz="1000">
                          <a:solidFill>
                            <a:srgbClr val="FFFF00"/>
                          </a:solidFill>
                          <a:latin typeface="Calibri"/>
                          <a:ea typeface="Calibri"/>
                          <a:cs typeface="Times New Roman"/>
                        </a:rPr>
                        <a:t> on</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reported</a:t>
                      </a:r>
                      <a:r>
                        <a:rPr lang="en-US" sz="1000" spc="125">
                          <a:solidFill>
                            <a:srgbClr val="FFFF00"/>
                          </a:solidFill>
                          <a:latin typeface="Calibri"/>
                          <a:ea typeface="Calibri"/>
                          <a:cs typeface="Times New Roman"/>
                        </a:rPr>
                        <a:t> </a:t>
                      </a:r>
                      <a:r>
                        <a:rPr lang="en-US" sz="1000">
                          <a:solidFill>
                            <a:srgbClr val="FFFF00"/>
                          </a:solidFill>
                          <a:latin typeface="Calibri"/>
                          <a:ea typeface="Calibri"/>
                          <a:cs typeface="Times New Roman"/>
                        </a:rPr>
                        <a:t>GDP</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68580" algn="ctr">
                        <a:lnSpc>
                          <a:spcPct val="115000"/>
                        </a:lnSpc>
                        <a:spcAft>
                          <a:spcPts val="0"/>
                        </a:spcAft>
                      </a:pPr>
                      <a:r>
                        <a:rPr lang="en-US" sz="1000" spc="-5">
                          <a:solidFill>
                            <a:srgbClr val="FFFF00"/>
                          </a:solidFill>
                          <a:latin typeface="Calibri"/>
                          <a:ea typeface="Calibri"/>
                          <a:cs typeface="Times New Roman"/>
                        </a:rPr>
                        <a:t>Average</a:t>
                      </a:r>
                      <a:r>
                        <a:rPr lang="en-US" sz="1000" spc="-10">
                          <a:solidFill>
                            <a:srgbClr val="FFFF00"/>
                          </a:solidFill>
                          <a:latin typeface="Calibri"/>
                          <a:ea typeface="Calibri"/>
                          <a:cs typeface="Times New Roman"/>
                        </a:rPr>
                        <a:t> </a:t>
                      </a:r>
                      <a:r>
                        <a:rPr lang="en-US" sz="1000">
                          <a:solidFill>
                            <a:srgbClr val="FFFF00"/>
                          </a:solidFill>
                          <a:latin typeface="Calibri"/>
                          <a:ea typeface="Calibri"/>
                          <a:cs typeface="Times New Roman"/>
                        </a:rPr>
                        <a:t>tax</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gap</a:t>
                      </a:r>
                      <a:r>
                        <a:rPr lang="en-US" sz="1000" spc="110">
                          <a:solidFill>
                            <a:srgbClr val="FFFF00"/>
                          </a:solidFill>
                          <a:latin typeface="Calibri"/>
                          <a:ea typeface="Calibri"/>
                          <a:cs typeface="Times New Roman"/>
                        </a:rPr>
                        <a:t> </a:t>
                      </a:r>
                      <a:r>
                        <a:rPr lang="en-US" sz="1000" spc="-5">
                          <a:solidFill>
                            <a:srgbClr val="FFFF00"/>
                          </a:solidFill>
                          <a:latin typeface="Calibri"/>
                          <a:ea typeface="Calibri"/>
                          <a:cs typeface="Times New Roman"/>
                        </a:rPr>
                        <a:t>estimate</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based</a:t>
                      </a:r>
                      <a:r>
                        <a:rPr lang="en-US" sz="1000">
                          <a:solidFill>
                            <a:srgbClr val="FFFF00"/>
                          </a:solidFill>
                          <a:latin typeface="Calibri"/>
                          <a:ea typeface="Calibri"/>
                          <a:cs typeface="Times New Roman"/>
                        </a:rPr>
                        <a:t> on</a:t>
                      </a:r>
                      <a:r>
                        <a:rPr lang="en-US" sz="1000" spc="125">
                          <a:solidFill>
                            <a:srgbClr val="FFFF00"/>
                          </a:solidFill>
                          <a:latin typeface="Calibri"/>
                          <a:ea typeface="Calibri"/>
                          <a:cs typeface="Times New Roman"/>
                        </a:rPr>
                        <a:t> </a:t>
                      </a:r>
                      <a:r>
                        <a:rPr lang="en-US" sz="1000">
                          <a:solidFill>
                            <a:srgbClr val="FFFF00"/>
                          </a:solidFill>
                          <a:latin typeface="Calibri"/>
                          <a:ea typeface="Calibri"/>
                          <a:cs typeface="Times New Roman"/>
                        </a:rPr>
                        <a:t>the </a:t>
                      </a:r>
                      <a:r>
                        <a:rPr lang="en-US" sz="1000" spc="-5">
                          <a:solidFill>
                            <a:srgbClr val="FFFF00"/>
                          </a:solidFill>
                          <a:latin typeface="Calibri"/>
                          <a:ea typeface="Calibri"/>
                          <a:cs typeface="Times New Roman"/>
                        </a:rPr>
                        <a:t>two</a:t>
                      </a:r>
                      <a:r>
                        <a:rPr lang="en-US" sz="1000" spc="105">
                          <a:solidFill>
                            <a:srgbClr val="FFFF00"/>
                          </a:solidFill>
                          <a:latin typeface="Calibri"/>
                          <a:ea typeface="Calibri"/>
                          <a:cs typeface="Times New Roman"/>
                        </a:rPr>
                        <a:t> </a:t>
                      </a:r>
                      <a:r>
                        <a:rPr lang="en-US" sz="1000" spc="-5">
                          <a:solidFill>
                            <a:srgbClr val="FFFF00"/>
                          </a:solidFill>
                          <a:latin typeface="Calibri"/>
                          <a:ea typeface="Calibri"/>
                          <a:cs typeface="Times New Roman"/>
                        </a:rPr>
                        <a:t>previous</a:t>
                      </a:r>
                      <a:r>
                        <a:rPr lang="en-US" sz="1000" spc="130">
                          <a:solidFill>
                            <a:srgbClr val="FFFF00"/>
                          </a:solidFill>
                          <a:latin typeface="Calibri"/>
                          <a:ea typeface="Calibri"/>
                          <a:cs typeface="Times New Roman"/>
                        </a:rPr>
                        <a:t> </a:t>
                      </a:r>
                      <a:r>
                        <a:rPr lang="en-US" sz="1000" spc="-5">
                          <a:solidFill>
                            <a:srgbClr val="FFFF00"/>
                          </a:solidFill>
                          <a:latin typeface="Calibri"/>
                          <a:ea typeface="Calibri"/>
                          <a:cs typeface="Times New Roman"/>
                        </a:rPr>
                        <a:t>estimates</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a:spcAft>
                          <a:spcPts val="0"/>
                        </a:spcAft>
                      </a:pPr>
                      <a:endParaRPr lang="en-US"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r">
                        <a:spcAft>
                          <a:spcPts val="0"/>
                        </a:spcAft>
                      </a:pPr>
                      <a:r>
                        <a:rPr lang="en-US" sz="1000" spc="-5">
                          <a:solidFill>
                            <a:srgbClr val="FFFF00"/>
                          </a:solidFill>
                          <a:latin typeface="Calibri"/>
                          <a:ea typeface="Calibri"/>
                          <a:cs typeface="Calibri"/>
                        </a:rPr>
                        <a:t>€'bn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a:solidFill>
                            <a:srgbClr val="FFFF00"/>
                          </a:solidFill>
                          <a:latin typeface="Calibri"/>
                          <a:ea typeface="Calibri"/>
                          <a:cs typeface="Times New Roman"/>
                        </a:rPr>
                        <a:t>%</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en-US" sz="1000" spc="-5">
                          <a:solidFill>
                            <a:srgbClr val="FFFF00"/>
                          </a:solidFill>
                          <a:latin typeface="Calibri"/>
                          <a:ea typeface="Calibri"/>
                          <a:cs typeface="Calibri"/>
                        </a:rPr>
                        <a:t>€'bn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spc="-5">
                          <a:solidFill>
                            <a:srgbClr val="FFFF00"/>
                          </a:solidFill>
                          <a:latin typeface="Calibri"/>
                          <a:ea typeface="Calibri"/>
                          <a:cs typeface="Calibri"/>
                        </a:rPr>
                        <a:t>€'bn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en-US" sz="1000" spc="-5">
                          <a:solidFill>
                            <a:srgbClr val="FFFF00"/>
                          </a:solidFill>
                          <a:latin typeface="Calibri"/>
                          <a:ea typeface="Calibri"/>
                          <a:cs typeface="Calibri"/>
                        </a:rPr>
                        <a:t>€'bn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Austria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344.5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43.20%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13.4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12.3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12.9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Belgium</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lnSpc>
                          <a:spcPts val="1335"/>
                        </a:lnSpc>
                        <a:spcAft>
                          <a:spcPts val="0"/>
                        </a:spcAft>
                      </a:pPr>
                      <a:r>
                        <a:rPr lang="en-US" sz="1000" spc="-5">
                          <a:solidFill>
                            <a:srgbClr val="FFFF00"/>
                          </a:solidFill>
                          <a:latin typeface="Calibri"/>
                          <a:ea typeface="Calibri"/>
                          <a:cs typeface="Times New Roman"/>
                        </a:rPr>
                        <a:t>410.3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45.20%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a:solidFill>
                            <a:srgbClr val="FFFF00"/>
                          </a:solidFill>
                          <a:latin typeface="Calibri"/>
                          <a:ea typeface="Calibri"/>
                          <a:cs typeface="Times New Roman"/>
                        </a:rPr>
                        <a:t>33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lnSpc>
                          <a:spcPts val="1335"/>
                        </a:lnSpc>
                        <a:spcAft>
                          <a:spcPts val="0"/>
                        </a:spcAft>
                      </a:pPr>
                      <a:r>
                        <a:rPr lang="en-US" sz="1000" spc="-5">
                          <a:solidFill>
                            <a:srgbClr val="FFFF00"/>
                          </a:solidFill>
                          <a:latin typeface="Calibri"/>
                          <a:ea typeface="Calibri"/>
                          <a:cs typeface="Times New Roman"/>
                        </a:rPr>
                        <a:t>27.8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lnSpc>
                          <a:spcPts val="1335"/>
                        </a:lnSpc>
                        <a:spcAft>
                          <a:spcPts val="0"/>
                        </a:spcAft>
                      </a:pPr>
                      <a:r>
                        <a:rPr lang="en-US" sz="1000" spc="-5">
                          <a:solidFill>
                            <a:srgbClr val="FFFF00"/>
                          </a:solidFill>
                          <a:latin typeface="Calibri"/>
                          <a:ea typeface="Calibri"/>
                          <a:cs typeface="Times New Roman"/>
                        </a:rPr>
                        <a:t>30.4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Bulgaria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lnSpc>
                          <a:spcPts val="1335"/>
                        </a:lnSpc>
                        <a:spcAft>
                          <a:spcPts val="0"/>
                        </a:spcAft>
                      </a:pPr>
                      <a:r>
                        <a:rPr lang="en-US" sz="1000" spc="-5">
                          <a:solidFill>
                            <a:srgbClr val="FFFF00"/>
                          </a:solidFill>
                          <a:latin typeface="Calibri"/>
                          <a:ea typeface="Calibri"/>
                          <a:cs typeface="Times New Roman"/>
                        </a:rPr>
                        <a:t>45.3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29.10%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spc="-5">
                          <a:solidFill>
                            <a:srgbClr val="FFFF00"/>
                          </a:solidFill>
                          <a:latin typeface="Calibri"/>
                          <a:ea typeface="Calibri"/>
                          <a:cs typeface="Times New Roman"/>
                        </a:rPr>
                        <a:t>4.3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lnSpc>
                          <a:spcPts val="1335"/>
                        </a:lnSpc>
                        <a:spcAft>
                          <a:spcPts val="0"/>
                        </a:spcAft>
                      </a:pPr>
                      <a:r>
                        <a:rPr lang="en-US" sz="1000" spc="-5">
                          <a:solidFill>
                            <a:srgbClr val="FFFF00"/>
                          </a:solidFill>
                          <a:latin typeface="Calibri"/>
                          <a:ea typeface="Calibri"/>
                          <a:cs typeface="Times New Roman"/>
                        </a:rPr>
                        <a:t>3.2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spc="-5">
                          <a:solidFill>
                            <a:srgbClr val="FFFF00"/>
                          </a:solidFill>
                          <a:latin typeface="Calibri"/>
                          <a:ea typeface="Calibri"/>
                          <a:cs typeface="Times New Roman"/>
                        </a:rPr>
                        <a:t>3.8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Croatia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lnSpc>
                          <a:spcPts val="1335"/>
                        </a:lnSpc>
                        <a:spcAft>
                          <a:spcPts val="0"/>
                        </a:spcAft>
                      </a:pPr>
                      <a:r>
                        <a:rPr lang="en-US" sz="1000" spc="-5">
                          <a:solidFill>
                            <a:srgbClr val="FFFF00"/>
                          </a:solidFill>
                          <a:latin typeface="Calibri"/>
                          <a:ea typeface="Calibri"/>
                          <a:cs typeface="Times New Roman"/>
                        </a:rPr>
                        <a:t>44.5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37.10%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a:solidFill>
                            <a:srgbClr val="FFFF00"/>
                          </a:solidFill>
                          <a:latin typeface="Calibri"/>
                          <a:ea typeface="Calibri"/>
                          <a:cs typeface="Times New Roman"/>
                        </a:rPr>
                        <a:t>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lnSpc>
                          <a:spcPts val="1335"/>
                        </a:lnSpc>
                        <a:spcAft>
                          <a:spcPts val="0"/>
                        </a:spcAft>
                      </a:pPr>
                      <a:r>
                        <a:rPr lang="en-US" sz="1000">
                          <a:solidFill>
                            <a:srgbClr val="FFFF00"/>
                          </a:solidFill>
                          <a:latin typeface="Calibri"/>
                          <a:ea typeface="Calibri"/>
                          <a:cs typeface="Times New Roman"/>
                        </a:rPr>
                        <a:t>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spc="-5">
                          <a:solidFill>
                            <a:srgbClr val="FFFF00"/>
                          </a:solidFill>
                          <a:latin typeface="Calibri"/>
                          <a:ea typeface="Calibri"/>
                          <a:cs typeface="Times New Roman"/>
                        </a:rPr>
                        <a:t>3.5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Cyprus</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lnSpc>
                          <a:spcPts val="1335"/>
                        </a:lnSpc>
                        <a:spcAft>
                          <a:spcPts val="0"/>
                        </a:spcAft>
                      </a:pPr>
                      <a:r>
                        <a:rPr lang="en-US" sz="1000" spc="-5">
                          <a:solidFill>
                            <a:srgbClr val="FFFF00"/>
                          </a:solidFill>
                          <a:latin typeface="Calibri"/>
                          <a:ea typeface="Calibri"/>
                          <a:cs typeface="Times New Roman"/>
                        </a:rPr>
                        <a:t>17.7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33.20%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spc="-5">
                          <a:solidFill>
                            <a:srgbClr val="FFFF00"/>
                          </a:solidFill>
                          <a:latin typeface="Calibri"/>
                          <a:ea typeface="Calibri"/>
                          <a:cs typeface="Times New Roman"/>
                        </a:rPr>
                        <a:t>1.8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lnSpc>
                          <a:spcPts val="1335"/>
                        </a:lnSpc>
                        <a:spcAft>
                          <a:spcPts val="0"/>
                        </a:spcAft>
                      </a:pPr>
                      <a:r>
                        <a:rPr lang="en-US" sz="1000" spc="-5">
                          <a:solidFill>
                            <a:srgbClr val="FFFF00"/>
                          </a:solidFill>
                          <a:latin typeface="Calibri"/>
                          <a:ea typeface="Calibri"/>
                          <a:cs typeface="Times New Roman"/>
                        </a:rPr>
                        <a:t>1.3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spc="-5">
                          <a:solidFill>
                            <a:srgbClr val="FFFF00"/>
                          </a:solidFill>
                          <a:latin typeface="Calibri"/>
                          <a:ea typeface="Calibri"/>
                          <a:cs typeface="Times New Roman"/>
                        </a:rPr>
                        <a:t>1.6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879">
                <a:tc>
                  <a:txBody>
                    <a:bodyPr/>
                    <a:lstStyle/>
                    <a:p>
                      <a:pPr marL="61595" marR="281305">
                        <a:lnSpc>
                          <a:spcPct val="115000"/>
                        </a:lnSpc>
                        <a:spcAft>
                          <a:spcPts val="0"/>
                        </a:spcAft>
                      </a:pPr>
                      <a:r>
                        <a:rPr lang="en-US" sz="1000" spc="-5">
                          <a:solidFill>
                            <a:srgbClr val="FFFF00"/>
                          </a:solidFill>
                          <a:latin typeface="Calibri"/>
                          <a:ea typeface="Calibri"/>
                          <a:cs typeface="Times New Roman"/>
                        </a:rPr>
                        <a:t>Czech</a:t>
                      </a:r>
                      <a:r>
                        <a:rPr lang="en-US" sz="1000" spc="115">
                          <a:solidFill>
                            <a:srgbClr val="FFFF00"/>
                          </a:solidFill>
                          <a:latin typeface="Calibri"/>
                          <a:ea typeface="Calibri"/>
                          <a:cs typeface="Times New Roman"/>
                        </a:rPr>
                        <a:t> </a:t>
                      </a:r>
                      <a:r>
                        <a:rPr lang="en-US" sz="1000" spc="-5">
                          <a:solidFill>
                            <a:srgbClr val="FFFF00"/>
                          </a:solidFill>
                          <a:latin typeface="Calibri"/>
                          <a:ea typeface="Calibri"/>
                          <a:cs typeface="Times New Roman"/>
                        </a:rPr>
                        <a:t>Republic</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Bef>
                          <a:spcPts val="760"/>
                        </a:spcBef>
                        <a:spcAft>
                          <a:spcPts val="0"/>
                        </a:spcAft>
                      </a:pPr>
                      <a:r>
                        <a:rPr lang="en-US" sz="1000" spc="-5">
                          <a:solidFill>
                            <a:srgbClr val="FFFF00"/>
                          </a:solidFill>
                          <a:latin typeface="Calibri"/>
                          <a:ea typeface="Calibri"/>
                          <a:cs typeface="Times New Roman"/>
                        </a:rPr>
                        <a:t>168.5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Bef>
                          <a:spcPts val="760"/>
                        </a:spcBef>
                        <a:spcAft>
                          <a:spcPts val="0"/>
                        </a:spcAft>
                      </a:pPr>
                      <a:r>
                        <a:rPr lang="en-US" sz="1000" spc="-5">
                          <a:solidFill>
                            <a:srgbClr val="FFFF00"/>
                          </a:solidFill>
                          <a:latin typeface="Calibri"/>
                          <a:ea typeface="Calibri"/>
                          <a:cs typeface="Times New Roman"/>
                        </a:rPr>
                        <a:t>34.00%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760"/>
                        </a:spcBef>
                        <a:spcAft>
                          <a:spcPts val="0"/>
                        </a:spcAft>
                      </a:pPr>
                      <a:r>
                        <a:rPr lang="en-US" sz="1000" spc="-5">
                          <a:solidFill>
                            <a:srgbClr val="FFFF00"/>
                          </a:solidFill>
                          <a:latin typeface="Calibri"/>
                          <a:ea typeface="Calibri"/>
                          <a:cs typeface="Times New Roman"/>
                        </a:rPr>
                        <a:t>9.5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Bef>
                          <a:spcPts val="760"/>
                        </a:spcBef>
                        <a:spcAft>
                          <a:spcPts val="0"/>
                        </a:spcAft>
                      </a:pPr>
                      <a:r>
                        <a:rPr lang="en-US" sz="1000" spc="-5">
                          <a:solidFill>
                            <a:srgbClr val="FFFF00"/>
                          </a:solidFill>
                          <a:latin typeface="Calibri"/>
                          <a:ea typeface="Calibri"/>
                          <a:cs typeface="Times New Roman"/>
                        </a:rPr>
                        <a:t>8.1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760"/>
                        </a:spcBef>
                        <a:spcAft>
                          <a:spcPts val="0"/>
                        </a:spcAft>
                      </a:pPr>
                      <a:r>
                        <a:rPr lang="en-US" sz="1000" spc="-5">
                          <a:solidFill>
                            <a:srgbClr val="FFFF00"/>
                          </a:solidFill>
                          <a:latin typeface="Calibri"/>
                          <a:ea typeface="Calibri"/>
                          <a:cs typeface="Times New Roman"/>
                        </a:rPr>
                        <a:t>8.8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Denmark</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271.8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46.50%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18.7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16.2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17.5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Estonia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20.3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33.70%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1.2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Finland</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209.6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43.90%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11.4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a:solidFill>
                            <a:srgbClr val="FFFF00"/>
                          </a:solidFill>
                          <a:latin typeface="Calibri"/>
                          <a:ea typeface="Calibri"/>
                          <a:cs typeface="Times New Roman"/>
                        </a:rPr>
                        <a:t>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10.7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France</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0" algn="r">
                        <a:spcAft>
                          <a:spcPts val="0"/>
                        </a:spcAft>
                      </a:pPr>
                      <a:r>
                        <a:rPr lang="en-US" sz="1000" spc="-5">
                          <a:solidFill>
                            <a:srgbClr val="FFFF00"/>
                          </a:solidFill>
                          <a:latin typeface="Calibri"/>
                          <a:ea typeface="Calibri"/>
                          <a:cs typeface="Times New Roman"/>
                        </a:rPr>
                        <a:t>2194.2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45.60%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124.9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110.9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117.9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200" b="1" u="none" spc="-5">
                          <a:solidFill>
                            <a:srgbClr val="FFFF00"/>
                          </a:solidFill>
                          <a:latin typeface="Calibri"/>
                          <a:ea typeface="Calibri"/>
                          <a:cs typeface="Times New Roman"/>
                        </a:rPr>
                        <a:t>Germany</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61950" algn="r">
                        <a:spcAft>
                          <a:spcPts val="0"/>
                        </a:spcAft>
                      </a:pPr>
                      <a:r>
                        <a:rPr lang="en-US" sz="1200" b="1" u="none" spc="-5">
                          <a:solidFill>
                            <a:srgbClr val="FFFF00"/>
                          </a:solidFill>
                          <a:latin typeface="Calibri"/>
                          <a:ea typeface="Calibri"/>
                          <a:cs typeface="Times New Roman"/>
                        </a:rPr>
                        <a:t>3043.7</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31470" algn="r">
                        <a:spcAft>
                          <a:spcPts val="0"/>
                        </a:spcAft>
                      </a:pPr>
                      <a:r>
                        <a:rPr lang="en-US" sz="1200" b="1" u="none" spc="-5">
                          <a:solidFill>
                            <a:srgbClr val="FFFF00"/>
                          </a:solidFill>
                          <a:latin typeface="Calibri"/>
                          <a:ea typeface="Calibri"/>
                          <a:cs typeface="Times New Roman"/>
                        </a:rPr>
                        <a:t>38.40%</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spcAft>
                          <a:spcPts val="0"/>
                        </a:spcAft>
                      </a:pPr>
                      <a:r>
                        <a:rPr lang="en-US" sz="1200" b="1" u="none" spc="-5">
                          <a:solidFill>
                            <a:srgbClr val="FFFF00"/>
                          </a:solidFill>
                          <a:latin typeface="Calibri"/>
                          <a:ea typeface="Calibri"/>
                          <a:cs typeface="Times New Roman"/>
                        </a:rPr>
                        <a:t>132.1</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spcAft>
                          <a:spcPts val="0"/>
                        </a:spcAft>
                      </a:pPr>
                      <a:r>
                        <a:rPr lang="en-US" sz="1200" b="1" u="none" spc="-5">
                          <a:solidFill>
                            <a:srgbClr val="FFFF00"/>
                          </a:solidFill>
                          <a:latin typeface="Calibri"/>
                          <a:ea typeface="Calibri"/>
                          <a:cs typeface="Times New Roman"/>
                        </a:rPr>
                        <a:t>118.1</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spcAft>
                          <a:spcPts val="0"/>
                        </a:spcAft>
                      </a:pPr>
                      <a:r>
                        <a:rPr lang="en-US" sz="1200" b="1" u="none" spc="-5">
                          <a:solidFill>
                            <a:srgbClr val="FFFF00"/>
                          </a:solidFill>
                          <a:latin typeface="Calibri"/>
                          <a:ea typeface="Calibri"/>
                          <a:cs typeface="Times New Roman"/>
                        </a:rPr>
                        <a:t>125.1</a:t>
                      </a:r>
                      <a:endParaRPr lang="de-DE" sz="1200" b="1" u="none">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62544">
                <a:tc>
                  <a:txBody>
                    <a:bodyPr/>
                    <a:lstStyle/>
                    <a:p>
                      <a:pPr marL="61595">
                        <a:spcAft>
                          <a:spcPts val="0"/>
                        </a:spcAft>
                      </a:pPr>
                      <a:r>
                        <a:rPr lang="en-US" sz="1000" spc="-5">
                          <a:solidFill>
                            <a:srgbClr val="FFFF00"/>
                          </a:solidFill>
                          <a:latin typeface="Calibri"/>
                          <a:ea typeface="Calibri"/>
                          <a:cs typeface="Times New Roman"/>
                        </a:rPr>
                        <a:t>Greece</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176.3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36.60%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22.9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16.8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19.9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Bef>
                          <a:spcPts val="5"/>
                        </a:spcBef>
                        <a:spcAft>
                          <a:spcPts val="0"/>
                        </a:spcAft>
                      </a:pPr>
                      <a:r>
                        <a:rPr lang="en-US" sz="1000" spc="-5">
                          <a:solidFill>
                            <a:srgbClr val="FFFF00"/>
                          </a:solidFill>
                          <a:latin typeface="Calibri"/>
                          <a:ea typeface="Calibri"/>
                          <a:cs typeface="Times New Roman"/>
                        </a:rPr>
                        <a:t>Hungary</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Bef>
                          <a:spcPts val="5"/>
                        </a:spcBef>
                        <a:spcAft>
                          <a:spcPts val="0"/>
                        </a:spcAft>
                      </a:pPr>
                      <a:r>
                        <a:rPr lang="en-US" sz="1000" spc="-5">
                          <a:solidFill>
                            <a:srgbClr val="FFFF00"/>
                          </a:solidFill>
                          <a:latin typeface="Calibri"/>
                          <a:ea typeface="Calibri"/>
                          <a:cs typeface="Times New Roman"/>
                        </a:rPr>
                        <a:t>110.7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Bef>
                          <a:spcPts val="5"/>
                        </a:spcBef>
                        <a:spcAft>
                          <a:spcPts val="0"/>
                        </a:spcAft>
                      </a:pPr>
                      <a:r>
                        <a:rPr lang="en-US" sz="1000" spc="-5">
                          <a:solidFill>
                            <a:srgbClr val="FFFF00"/>
                          </a:solidFill>
                          <a:latin typeface="Calibri"/>
                          <a:ea typeface="Calibri"/>
                          <a:cs typeface="Times New Roman"/>
                        </a:rPr>
                        <a:t>38.80%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5"/>
                        </a:spcBef>
                        <a:spcAft>
                          <a:spcPts val="0"/>
                        </a:spcAft>
                      </a:pPr>
                      <a:r>
                        <a:rPr lang="en-US" sz="1000">
                          <a:solidFill>
                            <a:srgbClr val="FFFF00"/>
                          </a:solidFill>
                          <a:latin typeface="Calibri"/>
                          <a:ea typeface="Calibri"/>
                          <a:cs typeface="Times New Roman"/>
                        </a:rPr>
                        <a:t>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Bef>
                          <a:spcPts val="5"/>
                        </a:spcBef>
                        <a:spcAft>
                          <a:spcPts val="0"/>
                        </a:spcAft>
                      </a:pPr>
                      <a:r>
                        <a:rPr lang="en-US" sz="1000" spc="-5">
                          <a:solidFill>
                            <a:srgbClr val="FFFF00"/>
                          </a:solidFill>
                          <a:latin typeface="Calibri"/>
                          <a:ea typeface="Calibri"/>
                          <a:cs typeface="Times New Roman"/>
                        </a:rPr>
                        <a:t>8.1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5"/>
                        </a:spcBef>
                        <a:spcAft>
                          <a:spcPts val="0"/>
                        </a:spcAft>
                      </a:pPr>
                      <a:r>
                        <a:rPr lang="en-US" sz="1000" spc="-5">
                          <a:solidFill>
                            <a:srgbClr val="FFFF00"/>
                          </a:solidFill>
                          <a:latin typeface="Calibri"/>
                          <a:ea typeface="Calibri"/>
                          <a:cs typeface="Times New Roman"/>
                        </a:rPr>
                        <a:t>9.1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Ireland</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115" algn="r">
                        <a:spcAft>
                          <a:spcPts val="0"/>
                        </a:spcAft>
                      </a:pPr>
                      <a:r>
                        <a:rPr lang="en-US" sz="1000" spc="-5">
                          <a:solidFill>
                            <a:srgbClr val="FFFF00"/>
                          </a:solidFill>
                          <a:latin typeface="Calibri"/>
                          <a:ea typeface="Calibri"/>
                          <a:cs typeface="Times New Roman"/>
                        </a:rPr>
                        <a:t>262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23.40%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7.3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6.5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6.9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a:solidFill>
                            <a:srgbClr val="FFFF00"/>
                          </a:solidFill>
                          <a:latin typeface="Calibri"/>
                          <a:ea typeface="Calibri"/>
                          <a:cs typeface="Times New Roman"/>
                        </a:rPr>
                        <a:t>Italy</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0" algn="r">
                        <a:spcAft>
                          <a:spcPts val="0"/>
                        </a:spcAft>
                      </a:pPr>
                      <a:r>
                        <a:rPr lang="en-US" sz="1000" spc="-5">
                          <a:solidFill>
                            <a:srgbClr val="FFFF00"/>
                          </a:solidFill>
                          <a:latin typeface="Calibri"/>
                          <a:ea typeface="Calibri"/>
                          <a:cs typeface="Times New Roman"/>
                        </a:rPr>
                        <a:t>1652.6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43.00%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216.3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165.5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algn="r">
                        <a:spcAft>
                          <a:spcPts val="0"/>
                        </a:spcAft>
                      </a:pPr>
                      <a:r>
                        <a:rPr lang="en-US" sz="1000" spc="-5">
                          <a:solidFill>
                            <a:srgbClr val="FFFF00"/>
                          </a:solidFill>
                          <a:latin typeface="Calibri"/>
                          <a:ea typeface="Calibri"/>
                          <a:cs typeface="Times New Roman"/>
                        </a:rPr>
                        <a:t>190.9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a:solidFill>
                            <a:srgbClr val="FFFF00"/>
                          </a:solidFill>
                          <a:latin typeface="Calibri"/>
                          <a:ea typeface="Calibri"/>
                          <a:cs typeface="Times New Roman"/>
                        </a:rPr>
                        <a:t>Latvia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24.3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30.10%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1.5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Lithuania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37.4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28.90%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3.5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2.6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3.1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Luxembourg</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52.1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37.20%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1.5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1.6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a:solidFill>
                            <a:srgbClr val="FFFF00"/>
                          </a:solidFill>
                          <a:latin typeface="Calibri"/>
                          <a:ea typeface="Calibri"/>
                          <a:cs typeface="Times New Roman"/>
                        </a:rPr>
                        <a:t>Malta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9.5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32.10%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a:solidFill>
                            <a:srgbClr val="FFFF00"/>
                          </a:solidFill>
                          <a:latin typeface="Calibri"/>
                          <a:ea typeface="Calibri"/>
                          <a:cs typeface="Times New Roman"/>
                        </a:rPr>
                        <a:t>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0.8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0.9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Netherlands</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683.5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37.40%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23.1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21.2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22.2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Poland</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spcAft>
                          <a:spcPts val="0"/>
                        </a:spcAft>
                      </a:pPr>
                      <a:r>
                        <a:rPr lang="en-US" sz="1000" spc="-5">
                          <a:solidFill>
                            <a:srgbClr val="FFFF00"/>
                          </a:solidFill>
                          <a:latin typeface="Calibri"/>
                          <a:ea typeface="Calibri"/>
                          <a:cs typeface="Times New Roman"/>
                        </a:rPr>
                        <a:t>430.1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32.40%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38.9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30.2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34.6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Portugal</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lnSpc>
                          <a:spcPts val="1335"/>
                        </a:lnSpc>
                        <a:spcAft>
                          <a:spcPts val="0"/>
                        </a:spcAft>
                      </a:pPr>
                      <a:r>
                        <a:rPr lang="en-US" sz="1000" spc="-5">
                          <a:solidFill>
                            <a:srgbClr val="FFFF00"/>
                          </a:solidFill>
                          <a:latin typeface="Calibri"/>
                          <a:ea typeface="Calibri"/>
                          <a:cs typeface="Times New Roman"/>
                        </a:rPr>
                        <a:t>179.8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34.40%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lnSpc>
                          <a:spcPts val="1335"/>
                        </a:lnSpc>
                        <a:spcAft>
                          <a:spcPts val="0"/>
                        </a:spcAft>
                      </a:pPr>
                      <a:r>
                        <a:rPr lang="en-US" sz="1000">
                          <a:solidFill>
                            <a:srgbClr val="FFFF00"/>
                          </a:solidFill>
                          <a:latin typeface="Calibri"/>
                          <a:ea typeface="Calibri"/>
                          <a:cs typeface="Times New Roman"/>
                        </a:rPr>
                        <a:t>12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lnSpc>
                          <a:spcPts val="1335"/>
                        </a:lnSpc>
                        <a:spcAft>
                          <a:spcPts val="0"/>
                        </a:spcAft>
                      </a:pPr>
                      <a:r>
                        <a:rPr lang="en-US" sz="1000">
                          <a:solidFill>
                            <a:srgbClr val="FFFF00"/>
                          </a:solidFill>
                          <a:latin typeface="Calibri"/>
                          <a:ea typeface="Calibri"/>
                          <a:cs typeface="Times New Roman"/>
                        </a:rPr>
                        <a:t>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lnSpc>
                          <a:spcPts val="1335"/>
                        </a:lnSpc>
                        <a:spcAft>
                          <a:spcPts val="0"/>
                        </a:spcAft>
                      </a:pPr>
                      <a:r>
                        <a:rPr lang="en-US" sz="1000" spc="-5">
                          <a:solidFill>
                            <a:srgbClr val="FFFF00"/>
                          </a:solidFill>
                          <a:latin typeface="Calibri"/>
                          <a:ea typeface="Calibri"/>
                          <a:cs typeface="Times New Roman"/>
                        </a:rPr>
                        <a:t>11.0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marL="61595">
                        <a:lnSpc>
                          <a:spcPts val="1335"/>
                        </a:lnSpc>
                        <a:spcAft>
                          <a:spcPts val="0"/>
                        </a:spcAft>
                      </a:pPr>
                      <a:r>
                        <a:rPr lang="en-US" sz="1000" spc="-5">
                          <a:solidFill>
                            <a:srgbClr val="FFFF00"/>
                          </a:solidFill>
                          <a:latin typeface="Calibri"/>
                          <a:ea typeface="Calibri"/>
                          <a:cs typeface="Times New Roman"/>
                        </a:rPr>
                        <a:t>Romania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2435" algn="r">
                        <a:lnSpc>
                          <a:spcPts val="1335"/>
                        </a:lnSpc>
                        <a:spcAft>
                          <a:spcPts val="0"/>
                        </a:spcAft>
                      </a:pPr>
                      <a:r>
                        <a:rPr lang="en-US" sz="1000" spc="-5">
                          <a:solidFill>
                            <a:srgbClr val="FFFF00"/>
                          </a:solidFill>
                          <a:latin typeface="Calibri"/>
                          <a:ea typeface="Calibri"/>
                          <a:cs typeface="Times New Roman"/>
                        </a:rPr>
                        <a:t>160.3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lnSpc>
                          <a:spcPts val="1335"/>
                        </a:lnSpc>
                        <a:spcAft>
                          <a:spcPts val="0"/>
                        </a:spcAft>
                      </a:pPr>
                      <a:r>
                        <a:rPr lang="en-US" sz="1000" spc="-5">
                          <a:solidFill>
                            <a:srgbClr val="FFFF00"/>
                          </a:solidFill>
                          <a:latin typeface="Calibri"/>
                          <a:ea typeface="Calibri"/>
                          <a:cs typeface="Times New Roman"/>
                        </a:rPr>
                        <a:t>28.00%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lnSpc>
                          <a:spcPts val="1335"/>
                        </a:lnSpc>
                        <a:spcAft>
                          <a:spcPts val="0"/>
                        </a:spcAft>
                      </a:pPr>
                      <a:r>
                        <a:rPr lang="en-US" sz="1000" spc="-5">
                          <a:solidFill>
                            <a:srgbClr val="FFFF00"/>
                          </a:solidFill>
                          <a:latin typeface="Calibri"/>
                          <a:ea typeface="Calibri"/>
                          <a:cs typeface="Times New Roman"/>
                        </a:rPr>
                        <a:t>19.2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lnSpc>
                          <a:spcPts val="1335"/>
                        </a:lnSpc>
                        <a:spcAft>
                          <a:spcPts val="0"/>
                        </a:spcAft>
                      </a:pPr>
                      <a:r>
                        <a:rPr lang="en-US" sz="1000" spc="-5">
                          <a:solidFill>
                            <a:srgbClr val="FFFF00"/>
                          </a:solidFill>
                          <a:latin typeface="Calibri"/>
                          <a:ea typeface="Calibri"/>
                          <a:cs typeface="Times New Roman"/>
                        </a:rPr>
                        <a:t>13.2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lnSpc>
                          <a:spcPts val="1335"/>
                        </a:lnSpc>
                        <a:spcAft>
                          <a:spcPts val="0"/>
                        </a:spcAft>
                      </a:pPr>
                      <a:r>
                        <a:rPr lang="en-US" sz="1000" spc="-5">
                          <a:solidFill>
                            <a:srgbClr val="FFFF00"/>
                          </a:solidFill>
                          <a:latin typeface="Calibri"/>
                          <a:ea typeface="Calibri"/>
                          <a:cs typeface="Times New Roman"/>
                        </a:rPr>
                        <a:t>16.2</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879">
                <a:tc>
                  <a:txBody>
                    <a:bodyPr/>
                    <a:lstStyle/>
                    <a:p>
                      <a:pPr marL="61595" marR="281305">
                        <a:lnSpc>
                          <a:spcPct val="115000"/>
                        </a:lnSpc>
                        <a:spcAft>
                          <a:spcPts val="0"/>
                        </a:spcAft>
                      </a:pPr>
                      <a:r>
                        <a:rPr lang="en-US" sz="1000" spc="-5">
                          <a:solidFill>
                            <a:srgbClr val="FFFF00"/>
                          </a:solidFill>
                          <a:latin typeface="Calibri"/>
                          <a:ea typeface="Calibri"/>
                          <a:cs typeface="Times New Roman"/>
                        </a:rPr>
                        <a:t>Slovak</a:t>
                      </a:r>
                      <a:r>
                        <a:rPr lang="en-US" sz="1000" spc="110">
                          <a:solidFill>
                            <a:srgbClr val="FFFF00"/>
                          </a:solidFill>
                          <a:latin typeface="Calibri"/>
                          <a:ea typeface="Calibri"/>
                          <a:cs typeface="Times New Roman"/>
                        </a:rPr>
                        <a:t> </a:t>
                      </a:r>
                      <a:r>
                        <a:rPr lang="en-US" sz="1000" spc="-5">
                          <a:solidFill>
                            <a:srgbClr val="FFFF00"/>
                          </a:solidFill>
                          <a:latin typeface="Calibri"/>
                          <a:ea typeface="Calibri"/>
                          <a:cs typeface="Times New Roman"/>
                        </a:rPr>
                        <a:t>Republic</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Bef>
                          <a:spcPts val="760"/>
                        </a:spcBef>
                        <a:spcAft>
                          <a:spcPts val="0"/>
                        </a:spcAft>
                      </a:pPr>
                      <a:r>
                        <a:rPr lang="en-US" sz="1000" spc="-5">
                          <a:solidFill>
                            <a:srgbClr val="FFFF00"/>
                          </a:solidFill>
                          <a:latin typeface="Calibri"/>
                          <a:ea typeface="Calibri"/>
                          <a:cs typeface="Times New Roman"/>
                        </a:rPr>
                        <a:t>78.9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Bef>
                          <a:spcPts val="760"/>
                        </a:spcBef>
                        <a:spcAft>
                          <a:spcPts val="0"/>
                        </a:spcAft>
                      </a:pPr>
                      <a:r>
                        <a:rPr lang="en-US" sz="1000" spc="-5">
                          <a:solidFill>
                            <a:srgbClr val="FFFF00"/>
                          </a:solidFill>
                          <a:latin typeface="Calibri"/>
                          <a:ea typeface="Calibri"/>
                          <a:cs typeface="Times New Roman"/>
                        </a:rPr>
                        <a:t>32.10%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760"/>
                        </a:spcBef>
                        <a:spcAft>
                          <a:spcPts val="0"/>
                        </a:spcAft>
                      </a:pPr>
                      <a:r>
                        <a:rPr lang="en-US" sz="1000" spc="-5">
                          <a:solidFill>
                            <a:srgbClr val="FFFF00"/>
                          </a:solidFill>
                          <a:latin typeface="Calibri"/>
                          <a:ea typeface="Calibri"/>
                          <a:cs typeface="Times New Roman"/>
                        </a:rPr>
                        <a:t>6.1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Bef>
                          <a:spcPts val="760"/>
                        </a:spcBef>
                        <a:spcAft>
                          <a:spcPts val="0"/>
                        </a:spcAft>
                      </a:pPr>
                      <a:r>
                        <a:rPr lang="en-US" sz="1000" spc="-5">
                          <a:solidFill>
                            <a:srgbClr val="FFFF00"/>
                          </a:solidFill>
                          <a:latin typeface="Calibri"/>
                          <a:ea typeface="Calibri"/>
                          <a:cs typeface="Times New Roman"/>
                        </a:rPr>
                        <a:t>4.7</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Bef>
                          <a:spcPts val="760"/>
                        </a:spcBef>
                        <a:spcAft>
                          <a:spcPts val="0"/>
                        </a:spcAft>
                      </a:pPr>
                      <a:r>
                        <a:rPr lang="en-US" sz="1000" spc="-5">
                          <a:solidFill>
                            <a:srgbClr val="FFFF00"/>
                          </a:solidFill>
                          <a:latin typeface="Calibri"/>
                          <a:ea typeface="Calibri"/>
                          <a:cs typeface="Times New Roman"/>
                        </a:rPr>
                        <a:t>5.4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Slovenia</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38.8</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36.60%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2.9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Aft>
                          <a:spcPts val="0"/>
                        </a:spcAft>
                      </a:pPr>
                      <a:r>
                        <a:rPr lang="en-US" sz="1000" spc="-5">
                          <a:solidFill>
                            <a:srgbClr val="FFFF00"/>
                          </a:solidFill>
                          <a:latin typeface="Calibri"/>
                          <a:ea typeface="Calibri"/>
                          <a:cs typeface="Times New Roman"/>
                        </a:rPr>
                        <a:t>2.3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r">
                        <a:spcAft>
                          <a:spcPts val="0"/>
                        </a:spcAft>
                      </a:pPr>
                      <a:r>
                        <a:rPr lang="en-US" sz="1000" spc="-5">
                          <a:solidFill>
                            <a:srgbClr val="FFFF00"/>
                          </a:solidFill>
                          <a:latin typeface="Calibri"/>
                          <a:ea typeface="Calibri"/>
                          <a:cs typeface="Times New Roman"/>
                        </a:rPr>
                        <a:t>2.6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Spain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7360" algn="r">
                        <a:spcAft>
                          <a:spcPts val="0"/>
                        </a:spcAft>
                      </a:pPr>
                      <a:r>
                        <a:rPr lang="en-US" sz="1000" spc="-5">
                          <a:solidFill>
                            <a:srgbClr val="FFFF00"/>
                          </a:solidFill>
                          <a:latin typeface="Calibri"/>
                          <a:ea typeface="Calibri"/>
                          <a:cs typeface="Times New Roman"/>
                        </a:rPr>
                        <a:t>1080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33.70%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66.4</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53.5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60.0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4">
                <a:tc>
                  <a:txBody>
                    <a:bodyPr/>
                    <a:lstStyle/>
                    <a:p>
                      <a:pPr marL="61595">
                        <a:spcAft>
                          <a:spcPts val="0"/>
                        </a:spcAft>
                      </a:pPr>
                      <a:r>
                        <a:rPr lang="en-US" sz="1000" spc="-5">
                          <a:solidFill>
                            <a:srgbClr val="FFFF00"/>
                          </a:solidFill>
                          <a:latin typeface="Calibri"/>
                          <a:ea typeface="Calibri"/>
                          <a:cs typeface="Times New Roman"/>
                        </a:rPr>
                        <a:t>Sweden</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115" algn="r">
                        <a:spcAft>
                          <a:spcPts val="0"/>
                        </a:spcAft>
                      </a:pPr>
                      <a:r>
                        <a:rPr lang="en-US" sz="1000" spc="-5">
                          <a:solidFill>
                            <a:srgbClr val="FFFF00"/>
                          </a:solidFill>
                          <a:latin typeface="Calibri"/>
                          <a:ea typeface="Calibri"/>
                          <a:cs typeface="Times New Roman"/>
                        </a:rPr>
                        <a:t>449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Aft>
                          <a:spcPts val="0"/>
                        </a:spcAft>
                      </a:pPr>
                      <a:r>
                        <a:rPr lang="en-US" sz="1000" spc="-5">
                          <a:solidFill>
                            <a:srgbClr val="FFFF00"/>
                          </a:solidFill>
                          <a:latin typeface="Calibri"/>
                          <a:ea typeface="Calibri"/>
                          <a:cs typeface="Times New Roman"/>
                        </a:rPr>
                        <a:t>43.10%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Aft>
                          <a:spcPts val="0"/>
                        </a:spcAft>
                      </a:pPr>
                      <a:r>
                        <a:rPr lang="en-US" sz="1000" spc="-5">
                          <a:solidFill>
                            <a:srgbClr val="FFFF00"/>
                          </a:solidFill>
                          <a:latin typeface="Calibri"/>
                          <a:ea typeface="Calibri"/>
                          <a:cs typeface="Times New Roman"/>
                        </a:rPr>
                        <a:t>18.1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15.6</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Aft>
                          <a:spcPts val="0"/>
                        </a:spcAft>
                      </a:pPr>
                      <a:r>
                        <a:rPr lang="en-US" sz="1000" spc="-5">
                          <a:solidFill>
                            <a:srgbClr val="FFFF00"/>
                          </a:solidFill>
                          <a:latin typeface="Calibri"/>
                          <a:ea typeface="Calibri"/>
                          <a:cs typeface="Times New Roman"/>
                        </a:rPr>
                        <a:t>16.9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34">
                <a:tc>
                  <a:txBody>
                    <a:bodyPr/>
                    <a:lstStyle/>
                    <a:p>
                      <a:pPr marL="61595" marR="266700">
                        <a:lnSpc>
                          <a:spcPct val="114000"/>
                        </a:lnSpc>
                        <a:spcAft>
                          <a:spcPts val="0"/>
                        </a:spcAft>
                      </a:pPr>
                      <a:r>
                        <a:rPr lang="en-US" sz="1000" spc="-5">
                          <a:solidFill>
                            <a:srgbClr val="FFFF00"/>
                          </a:solidFill>
                          <a:latin typeface="Calibri"/>
                          <a:ea typeface="Calibri"/>
                          <a:cs typeface="Times New Roman"/>
                        </a:rPr>
                        <a:t>United</a:t>
                      </a:r>
                      <a:r>
                        <a:rPr lang="en-US" sz="1000" spc="125">
                          <a:solidFill>
                            <a:srgbClr val="FFFF00"/>
                          </a:solidFill>
                          <a:latin typeface="Calibri"/>
                          <a:ea typeface="Calibri"/>
                          <a:cs typeface="Times New Roman"/>
                        </a:rPr>
                        <a:t> </a:t>
                      </a:r>
                      <a:r>
                        <a:rPr lang="en-US" sz="1000" spc="-5">
                          <a:solidFill>
                            <a:srgbClr val="FFFF00"/>
                          </a:solidFill>
                          <a:latin typeface="Calibri"/>
                          <a:ea typeface="Calibri"/>
                          <a:cs typeface="Times New Roman"/>
                        </a:rPr>
                        <a:t>Kingdom</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0" algn="r">
                        <a:spcBef>
                          <a:spcPts val="770"/>
                        </a:spcBef>
                        <a:spcAft>
                          <a:spcPts val="0"/>
                        </a:spcAft>
                      </a:pPr>
                      <a:r>
                        <a:rPr lang="en-US" sz="1000" spc="-5">
                          <a:solidFill>
                            <a:srgbClr val="FFFF00"/>
                          </a:solidFill>
                          <a:latin typeface="Calibri"/>
                          <a:ea typeface="Calibri"/>
                          <a:cs typeface="Times New Roman"/>
                        </a:rPr>
                        <a:t>2602.1</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r">
                        <a:spcBef>
                          <a:spcPts val="770"/>
                        </a:spcBef>
                        <a:spcAft>
                          <a:spcPts val="0"/>
                        </a:spcAft>
                      </a:pPr>
                      <a:r>
                        <a:rPr lang="en-US" sz="1000" spc="-5">
                          <a:solidFill>
                            <a:srgbClr val="FFFF00"/>
                          </a:solidFill>
                          <a:latin typeface="Calibri"/>
                          <a:ea typeface="Calibri"/>
                          <a:cs typeface="Times New Roman"/>
                        </a:rPr>
                        <a:t>33.10%</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2285" algn="r">
                        <a:spcBef>
                          <a:spcPts val="770"/>
                        </a:spcBef>
                        <a:spcAft>
                          <a:spcPts val="0"/>
                        </a:spcAft>
                      </a:pPr>
                      <a:r>
                        <a:rPr lang="en-US" sz="1000" spc="-5">
                          <a:solidFill>
                            <a:srgbClr val="FFFF00"/>
                          </a:solidFill>
                          <a:latin typeface="Calibri"/>
                          <a:ea typeface="Calibri"/>
                          <a:cs typeface="Times New Roman"/>
                        </a:rPr>
                        <a:t>91.9</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785" algn="r">
                        <a:spcBef>
                          <a:spcPts val="770"/>
                        </a:spcBef>
                        <a:spcAft>
                          <a:spcPts val="0"/>
                        </a:spcAft>
                      </a:pPr>
                      <a:r>
                        <a:rPr lang="en-US" sz="1000">
                          <a:solidFill>
                            <a:srgbClr val="FFFF00"/>
                          </a:solidFill>
                          <a:latin typeface="Calibri"/>
                          <a:ea typeface="Calibri"/>
                          <a:cs typeface="Times New Roman"/>
                        </a:rPr>
                        <a:t>83</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0" algn="r">
                        <a:spcBef>
                          <a:spcPts val="770"/>
                        </a:spcBef>
                        <a:spcAft>
                          <a:spcPts val="0"/>
                        </a:spcAft>
                      </a:pPr>
                      <a:r>
                        <a:rPr lang="en-US" sz="1000" spc="-5">
                          <a:solidFill>
                            <a:srgbClr val="FFFF00"/>
                          </a:solidFill>
                          <a:latin typeface="Calibri"/>
                          <a:ea typeface="Calibri"/>
                          <a:cs typeface="Times New Roman"/>
                        </a:rPr>
                        <a:t>87.5</a:t>
                      </a:r>
                      <a:endParaRPr lang="de-DE" sz="1000">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26">
                <a:tc>
                  <a:txBody>
                    <a:bodyPr/>
                    <a:lstStyle/>
                    <a:p>
                      <a:pPr>
                        <a:spcAft>
                          <a:spcPts val="0"/>
                        </a:spcAft>
                      </a:pPr>
                      <a:r>
                        <a:rPr lang="en-US" sz="1200" b="1" smtClean="0">
                          <a:solidFill>
                            <a:srgbClr val="FFFF00"/>
                          </a:solidFill>
                          <a:latin typeface="Calibri"/>
                          <a:ea typeface="Calibri"/>
                          <a:cs typeface="Times New Roman"/>
                        </a:rPr>
                        <a:t>EU</a:t>
                      </a:r>
                      <a:endParaRPr lang="en-US"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97510" algn="r">
                        <a:lnSpc>
                          <a:spcPts val="1335"/>
                        </a:lnSpc>
                        <a:spcAft>
                          <a:spcPts val="0"/>
                        </a:spcAft>
                      </a:pPr>
                      <a:r>
                        <a:rPr lang="en-US" sz="1200" b="1" spc="-5">
                          <a:solidFill>
                            <a:srgbClr val="FFFF00"/>
                          </a:solidFill>
                          <a:latin typeface="Calibri"/>
                          <a:ea typeface="Calibri"/>
                          <a:cs typeface="Times New Roman"/>
                        </a:rPr>
                        <a:t>14798</a:t>
                      </a:r>
                      <a:endParaRPr lang="de-DE"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31470" algn="r">
                        <a:lnSpc>
                          <a:spcPts val="1335"/>
                        </a:lnSpc>
                        <a:spcAft>
                          <a:spcPts val="0"/>
                        </a:spcAft>
                      </a:pPr>
                      <a:r>
                        <a:rPr lang="en-US" sz="1200" b="1" spc="-5">
                          <a:solidFill>
                            <a:srgbClr val="FFFF00"/>
                          </a:solidFill>
                          <a:latin typeface="Calibri"/>
                          <a:ea typeface="Calibri"/>
                          <a:cs typeface="Times New Roman"/>
                        </a:rPr>
                        <a:t>36.10%</a:t>
                      </a:r>
                      <a:endParaRPr lang="de-DE"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lnSpc>
                          <a:spcPts val="1335"/>
                        </a:lnSpc>
                        <a:spcAft>
                          <a:spcPts val="0"/>
                        </a:spcAft>
                      </a:pPr>
                      <a:r>
                        <a:rPr lang="en-US" sz="1200" b="1" spc="-5">
                          <a:solidFill>
                            <a:srgbClr val="FFFF00"/>
                          </a:solidFill>
                          <a:latin typeface="Calibri"/>
                          <a:ea typeface="Calibri"/>
                          <a:cs typeface="Times New Roman"/>
                        </a:rPr>
                        <a:t>897.6</a:t>
                      </a:r>
                      <a:endParaRPr lang="de-DE"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lnSpc>
                          <a:spcPts val="1335"/>
                        </a:lnSpc>
                        <a:spcAft>
                          <a:spcPts val="0"/>
                        </a:spcAft>
                      </a:pPr>
                      <a:r>
                        <a:rPr lang="en-US" sz="1200" b="1" spc="-5">
                          <a:solidFill>
                            <a:srgbClr val="FFFF00"/>
                          </a:solidFill>
                          <a:latin typeface="Calibri"/>
                          <a:ea typeface="Calibri"/>
                          <a:cs typeface="Times New Roman"/>
                        </a:rPr>
                        <a:t>749.1</a:t>
                      </a:r>
                      <a:endParaRPr lang="de-DE"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31800" algn="r">
                        <a:lnSpc>
                          <a:spcPts val="1335"/>
                        </a:lnSpc>
                        <a:spcAft>
                          <a:spcPts val="0"/>
                        </a:spcAft>
                      </a:pPr>
                      <a:r>
                        <a:rPr lang="en-US" sz="1200" b="1" spc="-5">
                          <a:solidFill>
                            <a:srgbClr val="FFFF00"/>
                          </a:solidFill>
                          <a:latin typeface="Calibri"/>
                          <a:ea typeface="Calibri"/>
                          <a:cs typeface="Times New Roman"/>
                        </a:rPr>
                        <a:t>823.5</a:t>
                      </a:r>
                      <a:endParaRPr lang="de-DE" sz="1200" b="1">
                        <a:solidFill>
                          <a:srgbClr val="FFFF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grpSp>
        <p:nvGrpSpPr>
          <p:cNvPr id="16" name="Gruppieren 15"/>
          <p:cNvGrpSpPr/>
          <p:nvPr/>
        </p:nvGrpSpPr>
        <p:grpSpPr>
          <a:xfrm>
            <a:off x="6588224" y="3140968"/>
            <a:ext cx="2217714" cy="3717032"/>
            <a:chOff x="6588224" y="3140968"/>
            <a:chExt cx="2217714" cy="3717032"/>
          </a:xfrm>
        </p:grpSpPr>
        <p:sp>
          <p:nvSpPr>
            <p:cNvPr id="4" name="Ellipse 3"/>
            <p:cNvSpPr/>
            <p:nvPr/>
          </p:nvSpPr>
          <p:spPr>
            <a:xfrm>
              <a:off x="6588224" y="3140968"/>
              <a:ext cx="972108"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6660232" y="6497960"/>
              <a:ext cx="972108"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8136396" y="4833156"/>
              <a:ext cx="669542" cy="307777"/>
            </a:xfrm>
            <a:prstGeom prst="rect">
              <a:avLst/>
            </a:prstGeom>
            <a:noFill/>
            <a:ln>
              <a:solidFill>
                <a:srgbClr val="FFFF00"/>
              </a:solidFill>
            </a:ln>
          </p:spPr>
          <p:txBody>
            <a:bodyPr wrap="none" rtlCol="0">
              <a:spAutoFit/>
            </a:bodyPr>
            <a:lstStyle/>
            <a:p>
              <a:r>
                <a:rPr lang="de-DE" sz="1400" smtClean="0">
                  <a:solidFill>
                    <a:srgbClr val="FFFF00"/>
                  </a:solidFill>
                </a:rPr>
                <a:t>Mrd. €</a:t>
              </a:r>
              <a:endParaRPr lang="de-DE" sz="1400">
                <a:solidFill>
                  <a:srgbClr val="FFFF00"/>
                </a:solidFill>
              </a:endParaRPr>
            </a:p>
          </p:txBody>
        </p:sp>
        <p:cxnSp>
          <p:nvCxnSpPr>
            <p:cNvPr id="10" name="Gerade Verbindung mit Pfeil 9"/>
            <p:cNvCxnSpPr>
              <a:stCxn id="6" idx="0"/>
              <a:endCxn id="4" idx="5"/>
            </p:cNvCxnSpPr>
            <p:nvPr/>
          </p:nvCxnSpPr>
          <p:spPr>
            <a:xfrm flipH="1" flipV="1">
              <a:off x="7417970" y="3448281"/>
              <a:ext cx="1053197" cy="13848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6" idx="2"/>
              <a:endCxn id="5" idx="7"/>
            </p:cNvCxnSpPr>
            <p:nvPr/>
          </p:nvCxnSpPr>
          <p:spPr>
            <a:xfrm flipH="1">
              <a:off x="7489978" y="5140933"/>
              <a:ext cx="981189" cy="140975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feld 16"/>
          <p:cNvSpPr txBox="1"/>
          <p:nvPr/>
        </p:nvSpPr>
        <p:spPr>
          <a:xfrm>
            <a:off x="7956376" y="656692"/>
            <a:ext cx="982320" cy="954107"/>
          </a:xfrm>
          <a:prstGeom prst="rect">
            <a:avLst/>
          </a:prstGeom>
          <a:noFill/>
          <a:ln>
            <a:solidFill>
              <a:srgbClr val="FFFF00"/>
            </a:solidFill>
          </a:ln>
        </p:spPr>
        <p:txBody>
          <a:bodyPr wrap="none" rtlCol="0">
            <a:spAutoFit/>
          </a:bodyPr>
          <a:lstStyle/>
          <a:p>
            <a:r>
              <a:rPr lang="de-DE" sz="1400" smtClean="0">
                <a:solidFill>
                  <a:srgbClr val="FFFF00"/>
                </a:solidFill>
              </a:rPr>
              <a:t>Murphy</a:t>
            </a:r>
          </a:p>
          <a:p>
            <a:r>
              <a:rPr lang="de-DE" sz="1400" smtClean="0">
                <a:solidFill>
                  <a:srgbClr val="FFFF00"/>
                </a:solidFill>
              </a:rPr>
              <a:t>2018</a:t>
            </a:r>
          </a:p>
          <a:p>
            <a:r>
              <a:rPr lang="de-DE" sz="1400" smtClean="0">
                <a:solidFill>
                  <a:srgbClr val="FFFF00"/>
                </a:solidFill>
              </a:rPr>
              <a:t>Universität</a:t>
            </a:r>
          </a:p>
          <a:p>
            <a:r>
              <a:rPr lang="de-DE" sz="1400" smtClean="0">
                <a:solidFill>
                  <a:srgbClr val="FFFF00"/>
                </a:solidFill>
              </a:rPr>
              <a:t>London</a:t>
            </a:r>
            <a:endParaRPr lang="de-DE" sz="1400">
              <a:solidFill>
                <a:srgbClr val="FFFF00"/>
              </a:solidFill>
            </a:endParaRPr>
          </a:p>
        </p:txBody>
      </p:sp>
      <p:pic>
        <p:nvPicPr>
          <p:cNvPr id="11" name="Grafik 10"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35596" y="512763"/>
            <a:ext cx="7946021" cy="5909310"/>
          </a:xfrm>
          <a:prstGeom prst="rect">
            <a:avLst/>
          </a:prstGeom>
          <a:noFill/>
        </p:spPr>
        <p:txBody>
          <a:bodyPr wrap="none" rtlCol="0">
            <a:spAutoFit/>
          </a:bodyPr>
          <a:lstStyle/>
          <a:p>
            <a:r>
              <a:rPr lang="de-DE" smtClean="0">
                <a:solidFill>
                  <a:srgbClr val="FFFF00"/>
                </a:solidFill>
              </a:rPr>
              <a:t>Nach Berechnung des Bundesrechnungshofes und der Steuergewerkschaft</a:t>
            </a:r>
          </a:p>
          <a:p>
            <a:endParaRPr lang="de-DE" smtClean="0">
              <a:solidFill>
                <a:srgbClr val="FFFF00"/>
              </a:solidFill>
            </a:endParaRPr>
          </a:p>
          <a:p>
            <a:endParaRPr lang="de-DE" smtClean="0">
              <a:solidFill>
                <a:srgbClr val="FFFF00"/>
              </a:solidFill>
            </a:endParaRPr>
          </a:p>
          <a:p>
            <a:r>
              <a:rPr lang="de-DE" smtClean="0">
                <a:solidFill>
                  <a:srgbClr val="FFFF00"/>
                </a:solidFill>
              </a:rPr>
              <a:t>jeder Steuerfahnder erwirtschaftet dem Staat 1.000.000 €  (</a:t>
            </a:r>
            <a:r>
              <a:rPr lang="de-DE" smtClean="0">
                <a:solidFill>
                  <a:srgbClr val="FFFF00"/>
                </a:solidFill>
                <a:sym typeface="Symbol"/>
              </a:rPr>
              <a:t>)</a:t>
            </a:r>
            <a:endParaRPr lang="de-DE" smtClean="0">
              <a:solidFill>
                <a:srgbClr val="FFFF00"/>
              </a:solidFill>
            </a:endParaRPr>
          </a:p>
          <a:p>
            <a:endParaRPr lang="de-DE" smtClean="0">
              <a:solidFill>
                <a:srgbClr val="FFFF00"/>
              </a:solidFill>
            </a:endParaRPr>
          </a:p>
          <a:p>
            <a:r>
              <a:rPr lang="de-DE" smtClean="0">
                <a:solidFill>
                  <a:srgbClr val="FFFF00"/>
                </a:solidFill>
              </a:rPr>
              <a:t>es fehlen  in D:		13.000 Steuerfahnder</a:t>
            </a:r>
          </a:p>
          <a:p>
            <a:endParaRPr lang="de-DE" smtClean="0">
              <a:solidFill>
                <a:srgbClr val="FFFF00"/>
              </a:solidFill>
            </a:endParaRPr>
          </a:p>
          <a:p>
            <a:r>
              <a:rPr lang="de-DE" smtClean="0">
                <a:solidFill>
                  <a:srgbClr val="FFFF00"/>
                </a:solidFill>
              </a:rPr>
              <a:t>in Niedersachsen fehlen Steuerfahnder :	</a:t>
            </a:r>
          </a:p>
          <a:p>
            <a:r>
              <a:rPr lang="de-DE" smtClean="0">
                <a:solidFill>
                  <a:srgbClr val="FFFF00"/>
                </a:solidFill>
              </a:rPr>
              <a:t>			676 Stellen unbesetzt (Juni 2018, HAZ)</a:t>
            </a:r>
          </a:p>
          <a:p>
            <a:r>
              <a:rPr lang="de-DE" smtClean="0">
                <a:solidFill>
                  <a:srgbClr val="FFFF00"/>
                </a:solidFill>
              </a:rPr>
              <a:t>			1300 Steuerfahnder  fehlen (Juni 2019, HAZ)</a:t>
            </a:r>
          </a:p>
          <a:p>
            <a:endParaRPr lang="de-DE" smtClean="0">
              <a:solidFill>
                <a:srgbClr val="FFFF00"/>
              </a:solidFill>
            </a:endParaRPr>
          </a:p>
          <a:p>
            <a:r>
              <a:rPr lang="de-DE" smtClean="0">
                <a:solidFill>
                  <a:srgbClr val="FFFF00"/>
                </a:solidFill>
              </a:rPr>
              <a:t>10,0 bis 11,4 % des gesamten Steueraufkommens  in D wird hinterzogen </a:t>
            </a:r>
          </a:p>
          <a:p>
            <a:r>
              <a:rPr lang="de-DE" smtClean="0">
                <a:solidFill>
                  <a:srgbClr val="FFFF00"/>
                </a:solidFill>
              </a:rPr>
              <a:t>	= 125,1 Mrd.  bis 132, 1  €  pro Jahr !!!!  (siehe Tabelle, Tagesschau)</a:t>
            </a:r>
          </a:p>
          <a:p>
            <a:endParaRPr lang="de-DE" smtClean="0">
              <a:solidFill>
                <a:srgbClr val="FFFF00"/>
              </a:solidFill>
            </a:endParaRPr>
          </a:p>
          <a:p>
            <a:endParaRPr lang="de-DE" smtClean="0">
              <a:solidFill>
                <a:srgbClr val="FFFF00"/>
              </a:solidFill>
            </a:endParaRPr>
          </a:p>
          <a:p>
            <a:r>
              <a:rPr lang="de-DE" smtClean="0">
                <a:solidFill>
                  <a:srgbClr val="FFFF00"/>
                </a:solidFill>
              </a:rPr>
              <a:t>Allein 	10 Mrd. € 	durch manipulierte Kassen!!!!</a:t>
            </a:r>
          </a:p>
          <a:p>
            <a:endParaRPr lang="de-DE" smtClean="0">
              <a:solidFill>
                <a:srgbClr val="FFFF00"/>
              </a:solidFill>
            </a:endParaRPr>
          </a:p>
          <a:p>
            <a:r>
              <a:rPr lang="de-DE" smtClean="0">
                <a:solidFill>
                  <a:srgbClr val="FFFF00"/>
                </a:solidFill>
              </a:rPr>
              <a:t>Was kann man damit finanzieren? Ohne Steuererhöhung; nur Rechtsdurchsetzung.</a:t>
            </a:r>
          </a:p>
          <a:p>
            <a:r>
              <a:rPr lang="de-DE" smtClean="0">
                <a:solidFill>
                  <a:srgbClr val="FFFF00"/>
                </a:solidFill>
              </a:rPr>
              <a:t>			Es fehlt der politische Wille.</a:t>
            </a:r>
          </a:p>
          <a:p>
            <a:r>
              <a:rPr lang="de-DE" smtClean="0">
                <a:solidFill>
                  <a:srgbClr val="FFFF00"/>
                </a:solidFill>
              </a:rPr>
              <a:t>			Niemand erhebt Forderungen!</a:t>
            </a:r>
          </a:p>
          <a:p>
            <a:endParaRPr lang="de-DE" smtClean="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13538" y="512763"/>
            <a:ext cx="8316924" cy="6001643"/>
          </a:xfrm>
          <a:prstGeom prst="rect">
            <a:avLst/>
          </a:prstGeom>
        </p:spPr>
        <p:txBody>
          <a:bodyPr wrap="square">
            <a:spAutoFit/>
          </a:bodyPr>
          <a:lstStyle/>
          <a:p>
            <a:r>
              <a:rPr lang="de-DE" smtClean="0">
                <a:solidFill>
                  <a:srgbClr val="FFFF00"/>
                </a:solidFill>
              </a:rPr>
              <a:t>Die </a:t>
            </a:r>
            <a:r>
              <a:rPr lang="de-DE" b="1" smtClean="0">
                <a:solidFill>
                  <a:srgbClr val="FFFF00"/>
                </a:solidFill>
              </a:rPr>
              <a:t>Steuerfahnder-Affäre</a:t>
            </a:r>
            <a:r>
              <a:rPr lang="de-DE" smtClean="0">
                <a:solidFill>
                  <a:srgbClr val="FFFF00"/>
                </a:solidFill>
              </a:rPr>
              <a:t> (manchmal auch </a:t>
            </a:r>
            <a:r>
              <a:rPr lang="de-DE" i="1" smtClean="0">
                <a:solidFill>
                  <a:srgbClr val="FFFF00"/>
                </a:solidFill>
              </a:rPr>
              <a:t>Paranoia-Affäre</a:t>
            </a:r>
            <a:r>
              <a:rPr lang="de-DE" smtClean="0">
                <a:solidFill>
                  <a:srgbClr val="FFFF00"/>
                </a:solidFill>
              </a:rPr>
              <a:t>) </a:t>
            </a:r>
          </a:p>
          <a:p>
            <a:r>
              <a:rPr lang="de-DE" smtClean="0">
                <a:solidFill>
                  <a:srgbClr val="FFFF00"/>
                </a:solidFill>
              </a:rPr>
              <a:t>	eine </a:t>
            </a:r>
            <a:r>
              <a:rPr lang="de-DE" smtClean="0">
                <a:solidFill>
                  <a:srgbClr val="FFFF00"/>
                </a:solidFill>
                <a:hlinkClick r:id="rId2" tooltip="Politische Affäre"/>
              </a:rPr>
              <a:t>politische Affäre</a:t>
            </a:r>
            <a:r>
              <a:rPr lang="de-DE" smtClean="0">
                <a:solidFill>
                  <a:srgbClr val="FFFF00"/>
                </a:solidFill>
              </a:rPr>
              <a:t> um die Ausschaltung von hessischen Steuerfahndern</a:t>
            </a:r>
          </a:p>
          <a:p>
            <a:r>
              <a:rPr lang="de-DE" smtClean="0">
                <a:solidFill>
                  <a:srgbClr val="FFFF00"/>
                </a:solidFill>
              </a:rPr>
              <a:t>	mithilfe von Dienstanweisungen, Versetzungen, organisatorischer 	Umstrukturierung, psychiatrischen Gutachten und Zwangspensionierung. </a:t>
            </a:r>
          </a:p>
          <a:p>
            <a:endParaRPr lang="de-DE" smtClean="0">
              <a:solidFill>
                <a:srgbClr val="FFFF00"/>
              </a:solidFill>
            </a:endParaRPr>
          </a:p>
          <a:p>
            <a:r>
              <a:rPr lang="de-DE" smtClean="0">
                <a:solidFill>
                  <a:srgbClr val="FFFF00"/>
                </a:solidFill>
              </a:rPr>
              <a:t>Den vier </a:t>
            </a:r>
            <a:r>
              <a:rPr lang="de-DE" smtClean="0">
                <a:solidFill>
                  <a:srgbClr val="FFFF00"/>
                </a:solidFill>
                <a:hlinkClick r:id="rId3" tooltip="Hessen"/>
              </a:rPr>
              <a:t>hessischen</a:t>
            </a:r>
            <a:r>
              <a:rPr lang="de-DE" smtClean="0">
                <a:solidFill>
                  <a:srgbClr val="FFFF00"/>
                </a:solidFill>
              </a:rPr>
              <a:t> </a:t>
            </a:r>
            <a:r>
              <a:rPr lang="de-DE" smtClean="0">
                <a:solidFill>
                  <a:srgbClr val="FFFF00"/>
                </a:solidFill>
                <a:hlinkClick r:id="rId4" tooltip="Steuerfahndung"/>
              </a:rPr>
              <a:t>Steuerfahndern</a:t>
            </a:r>
            <a:r>
              <a:rPr lang="de-DE" smtClean="0">
                <a:solidFill>
                  <a:srgbClr val="FFFF00"/>
                </a:solidFill>
              </a:rPr>
              <a:t> </a:t>
            </a:r>
          </a:p>
          <a:p>
            <a:r>
              <a:rPr lang="de-DE" smtClean="0">
                <a:solidFill>
                  <a:srgbClr val="FFFF00"/>
                </a:solidFill>
              </a:rPr>
              <a:t>	Rudolf Schmenger, Marco Wehner sowie den Eheleuten Heiko und Tina Feser 	wurde in nahezu wortgleichen Gutachten „paranoid-querulatorische 	Entwicklung“ oder auch eine </a:t>
            </a:r>
            <a:r>
              <a:rPr lang="de-DE" smtClean="0">
                <a:solidFill>
                  <a:srgbClr val="FFFF00"/>
                </a:solidFill>
                <a:hlinkClick r:id="rId5" tooltip="Anpassungsstörung"/>
              </a:rPr>
              <a:t>Anpassungsstörung</a:t>
            </a:r>
            <a:r>
              <a:rPr lang="de-DE" baseline="30000" smtClean="0">
                <a:solidFill>
                  <a:srgbClr val="FFFF00"/>
                </a:solidFill>
                <a:hlinkClick r:id="rId6"/>
              </a:rPr>
              <a:t>[1]</a:t>
            </a:r>
            <a:r>
              <a:rPr lang="de-DE" smtClean="0">
                <a:solidFill>
                  <a:srgbClr val="FFFF00"/>
                </a:solidFill>
              </a:rPr>
              <a:t> attestiert. </a:t>
            </a:r>
          </a:p>
          <a:p>
            <a:endParaRPr lang="de-DE" smtClean="0">
              <a:solidFill>
                <a:srgbClr val="FFFF00"/>
              </a:solidFill>
            </a:endParaRPr>
          </a:p>
          <a:p>
            <a:r>
              <a:rPr lang="de-DE" smtClean="0">
                <a:solidFill>
                  <a:srgbClr val="FFFF00"/>
                </a:solidFill>
              </a:rPr>
              <a:t>Die Fahnder waren ab 1990 im Finanzamt Frankfurt V tätig;</a:t>
            </a:r>
          </a:p>
          <a:p>
            <a:r>
              <a:rPr lang="de-DE" smtClean="0">
                <a:solidFill>
                  <a:srgbClr val="FFFF00"/>
                </a:solidFill>
              </a:rPr>
              <a:t>	im „Bankenteam“ gegen </a:t>
            </a:r>
            <a:r>
              <a:rPr lang="de-DE" smtClean="0">
                <a:solidFill>
                  <a:srgbClr val="FFFF00"/>
                </a:solidFill>
                <a:hlinkClick r:id="rId7" tooltip="Steuerhinterziehung (Deutschland)"/>
              </a:rPr>
              <a:t>Steuerhinterzieher</a:t>
            </a:r>
            <a:r>
              <a:rPr lang="de-DE" smtClean="0">
                <a:solidFill>
                  <a:srgbClr val="FFFF00"/>
                </a:solidFill>
              </a:rPr>
              <a:t>  um </a:t>
            </a:r>
            <a:r>
              <a:rPr lang="de-DE" smtClean="0">
                <a:solidFill>
                  <a:srgbClr val="FFFF00"/>
                </a:solidFill>
                <a:hlinkClick r:id="rId8" tooltip="Liechtenstein"/>
              </a:rPr>
              <a:t>Liechtensteiner</a:t>
            </a:r>
            <a:r>
              <a:rPr lang="de-DE" smtClean="0">
                <a:solidFill>
                  <a:srgbClr val="FFFF00"/>
                </a:solidFill>
              </a:rPr>
              <a:t> Konten  </a:t>
            </a:r>
          </a:p>
          <a:p>
            <a:endParaRPr lang="de-DE" smtClean="0">
              <a:solidFill>
                <a:srgbClr val="FFFF00"/>
              </a:solidFill>
            </a:endParaRPr>
          </a:p>
          <a:p>
            <a:r>
              <a:rPr lang="de-DE" smtClean="0">
                <a:solidFill>
                  <a:srgbClr val="FFFF00"/>
                </a:solidFill>
              </a:rPr>
              <a:t>Der Umschwung begann 1996 </a:t>
            </a:r>
          </a:p>
          <a:p>
            <a:r>
              <a:rPr lang="de-DE" smtClean="0">
                <a:solidFill>
                  <a:srgbClr val="FFFF00"/>
                </a:solidFill>
              </a:rPr>
              <a:t>	mit spektakulärer Durchsuchung der Vorstandsetage der </a:t>
            </a:r>
            <a:r>
              <a:rPr lang="de-DE" smtClean="0">
                <a:solidFill>
                  <a:srgbClr val="FFFF00"/>
                </a:solidFill>
                <a:hlinkClick r:id="rId9" tooltip="Commerzbank"/>
              </a:rPr>
              <a:t>Commerzbank</a:t>
            </a:r>
            <a:r>
              <a:rPr lang="de-DE" smtClean="0">
                <a:solidFill>
                  <a:srgbClr val="FFFF00"/>
                </a:solidFill>
              </a:rPr>
              <a:t>, </a:t>
            </a:r>
          </a:p>
          <a:p>
            <a:r>
              <a:rPr lang="de-DE" smtClean="0">
                <a:solidFill>
                  <a:srgbClr val="FFFF00"/>
                </a:solidFill>
              </a:rPr>
              <a:t>	bei der kistenweise Akten beschlagnahmt wurden. </a:t>
            </a:r>
          </a:p>
          <a:p>
            <a:endParaRPr lang="de-DE" smtClean="0">
              <a:solidFill>
                <a:srgbClr val="FFFF00"/>
              </a:solidFill>
            </a:endParaRPr>
          </a:p>
          <a:p>
            <a:r>
              <a:rPr lang="de-DE" smtClean="0">
                <a:solidFill>
                  <a:srgbClr val="FFFF00"/>
                </a:solidFill>
              </a:rPr>
              <a:t>Der Staat bekam so etwa eine Milliarde Euro an hinterzogenen Steuern zurück.</a:t>
            </a:r>
            <a:r>
              <a:rPr lang="de-DE" baseline="30000" smtClean="0">
                <a:solidFill>
                  <a:srgbClr val="FFFF00"/>
                </a:solidFill>
                <a:hlinkClick r:id="rId6"/>
              </a:rPr>
              <a:t>[5]</a:t>
            </a:r>
            <a:r>
              <a:rPr lang="de-DE" smtClean="0">
                <a:solidFill>
                  <a:srgbClr val="FFFF00"/>
                </a:solidFill>
              </a:rPr>
              <a:t> </a:t>
            </a:r>
          </a:p>
          <a:p>
            <a:endParaRPr lang="de-DE" smtClean="0">
              <a:solidFill>
                <a:srgbClr val="FFFF00"/>
              </a:solidFill>
            </a:endParaRPr>
          </a:p>
          <a:p>
            <a:r>
              <a:rPr lang="de-DE" smtClean="0">
                <a:solidFill>
                  <a:srgbClr val="FFFF00"/>
                </a:solidFill>
              </a:rPr>
              <a:t>Diese Beamten wurden jedoch erst im Dezember 2015 in letzter Instanz rehabilitiert. </a:t>
            </a:r>
          </a:p>
          <a:p>
            <a:endParaRPr lang="de-DE" baseline="30000" smtClean="0">
              <a:solidFill>
                <a:srgbClr val="FFFF00"/>
              </a:solidFill>
            </a:endParaRPr>
          </a:p>
          <a:p>
            <a:r>
              <a:rPr lang="de-DE" baseline="30000" smtClean="0">
                <a:solidFill>
                  <a:srgbClr val="FFFF00"/>
                </a:solidFill>
              </a:rPr>
              <a:t> https://www.derwesten.de/panorama/fuer-paranoid-erklaerte-steuerfahnder-werden-rehabilitiert-id11375140.html</a:t>
            </a:r>
          </a:p>
        </p:txBody>
      </p:sp>
      <p:pic>
        <p:nvPicPr>
          <p:cNvPr id="3" name="Grafik 2" descr="Kugel_RZ.jpg"/>
          <p:cNvPicPr>
            <a:picLocks noChangeAspect="1"/>
          </p:cNvPicPr>
          <p:nvPr/>
        </p:nvPicPr>
        <p:blipFill>
          <a:blip r:embed="rId10" cstate="print"/>
          <a:stretch>
            <a:fillRect/>
          </a:stretch>
        </p:blipFill>
        <p:spPr>
          <a:xfrm>
            <a:off x="8666076" y="0"/>
            <a:ext cx="477923" cy="47667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512763"/>
            <a:ext cx="8062015" cy="4616648"/>
          </a:xfrm>
          <a:prstGeom prst="rect">
            <a:avLst/>
          </a:prstGeom>
          <a:noFill/>
        </p:spPr>
        <p:txBody>
          <a:bodyPr wrap="none" rtlCol="0">
            <a:spAutoFit/>
          </a:bodyPr>
          <a:lstStyle/>
          <a:p>
            <a:pPr algn="ctr"/>
            <a:r>
              <a:rPr lang="de-DE" smtClean="0">
                <a:solidFill>
                  <a:srgbClr val="FFFF00"/>
                </a:solidFill>
              </a:rPr>
              <a:t>Zusammenfassung:</a:t>
            </a:r>
          </a:p>
          <a:p>
            <a:pPr algn="ctr"/>
            <a:endParaRPr lang="de-DE" smtClean="0">
              <a:solidFill>
                <a:srgbClr val="FFFF00"/>
              </a:solidFill>
            </a:endParaRPr>
          </a:p>
          <a:p>
            <a:pPr algn="ctr"/>
            <a:r>
              <a:rPr lang="de-DE" sz="2400" b="1" u="sng" smtClean="0">
                <a:solidFill>
                  <a:schemeClr val="bg1"/>
                </a:solidFill>
              </a:rPr>
              <a:t>Programm NPOG: Netzwerk Psychiatrie ohne Gewalt</a:t>
            </a:r>
          </a:p>
          <a:p>
            <a:endParaRPr lang="de-DE" smtClean="0">
              <a:solidFill>
                <a:srgbClr val="FFFF00"/>
              </a:solidFill>
            </a:endParaRPr>
          </a:p>
          <a:p>
            <a:endParaRPr lang="de-DE" smtClean="0">
              <a:solidFill>
                <a:srgbClr val="FFFF00"/>
              </a:solidFill>
            </a:endParaRPr>
          </a:p>
          <a:p>
            <a:r>
              <a:rPr lang="de-DE" smtClean="0">
                <a:solidFill>
                  <a:srgbClr val="FFFF00"/>
                </a:solidFill>
              </a:rPr>
              <a:t>1. Bescherde-Klinik-Monitoring-Projekt (BKMP)</a:t>
            </a:r>
          </a:p>
          <a:p>
            <a:r>
              <a:rPr lang="de-DE" smtClean="0">
                <a:solidFill>
                  <a:srgbClr val="FFFF00"/>
                </a:solidFill>
              </a:rPr>
              <a:t>	DPK: Deutschlandweite Übersicht über psychiatrische Beschwerdefälle</a:t>
            </a:r>
          </a:p>
          <a:p>
            <a:r>
              <a:rPr lang="de-DE" smtClean="0">
                <a:solidFill>
                  <a:srgbClr val="FFFF00"/>
                </a:solidFill>
              </a:rPr>
              <a:t>	DFI:   Deutschlandweiter Friedfertigkeitsindex </a:t>
            </a:r>
          </a:p>
          <a:p>
            <a:r>
              <a:rPr lang="de-DE" smtClean="0">
                <a:solidFill>
                  <a:srgbClr val="FFFF00"/>
                </a:solidFill>
              </a:rPr>
              <a:t>	DKI:  Deutschlandweiter Klinik-Index  bezogen auf regionale Friedfertigkeit</a:t>
            </a:r>
          </a:p>
          <a:p>
            <a:endParaRPr lang="de-DE" smtClean="0">
              <a:solidFill>
                <a:srgbClr val="FFFF00"/>
              </a:solidFill>
            </a:endParaRPr>
          </a:p>
          <a:p>
            <a:r>
              <a:rPr lang="de-DE" smtClean="0">
                <a:solidFill>
                  <a:srgbClr val="FFFF00"/>
                </a:solidFill>
              </a:rPr>
              <a:t>2. Forderungen einbringen</a:t>
            </a:r>
          </a:p>
          <a:p>
            <a:endParaRPr lang="de-DE" smtClean="0">
              <a:solidFill>
                <a:srgbClr val="FFFF00"/>
              </a:solidFill>
            </a:endParaRPr>
          </a:p>
          <a:p>
            <a:r>
              <a:rPr lang="de-DE" smtClean="0">
                <a:solidFill>
                  <a:srgbClr val="FFFF00"/>
                </a:solidFill>
              </a:rPr>
              <a:t>3. Besuch: Best-Practice-Projekte</a:t>
            </a:r>
          </a:p>
          <a:p>
            <a:endParaRPr lang="de-DE" smtClean="0">
              <a:solidFill>
                <a:srgbClr val="FFFF00"/>
              </a:solidFill>
            </a:endParaRPr>
          </a:p>
          <a:p>
            <a:r>
              <a:rPr lang="de-DE" smtClean="0">
                <a:solidFill>
                  <a:srgbClr val="FFFF00"/>
                </a:solidFill>
              </a:rPr>
              <a:t>4. Fachtage</a:t>
            </a:r>
          </a:p>
          <a:p>
            <a:endParaRPr lang="de-DE">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8"/>
          <p:cNvGrpSpPr/>
          <p:nvPr/>
        </p:nvGrpSpPr>
        <p:grpSpPr>
          <a:xfrm>
            <a:off x="0" y="116630"/>
            <a:ext cx="9144002" cy="6499886"/>
            <a:chOff x="0" y="116630"/>
            <a:chExt cx="9144002" cy="6499886"/>
          </a:xfrm>
        </p:grpSpPr>
        <p:pic>
          <p:nvPicPr>
            <p:cNvPr id="2" name="Grafik 1" descr="scan_.jpg"/>
            <p:cNvPicPr>
              <a:picLocks noChangeAspect="1"/>
            </p:cNvPicPr>
            <p:nvPr/>
          </p:nvPicPr>
          <p:blipFill>
            <a:blip r:embed="rId3" cstate="print"/>
            <a:srcRect l="13597" t="5901" r="30932" b="42650"/>
            <a:stretch>
              <a:fillRect/>
            </a:stretch>
          </p:blipFill>
          <p:spPr>
            <a:xfrm rot="16200000">
              <a:off x="1586206" y="-1469575"/>
              <a:ext cx="5971591" cy="9144001"/>
            </a:xfrm>
            <a:prstGeom prst="rect">
              <a:avLst/>
            </a:prstGeom>
          </p:spPr>
        </p:pic>
        <p:sp>
          <p:nvSpPr>
            <p:cNvPr id="4" name="Textfeld 3"/>
            <p:cNvSpPr txBox="1"/>
            <p:nvPr/>
          </p:nvSpPr>
          <p:spPr>
            <a:xfrm>
              <a:off x="0" y="6093296"/>
              <a:ext cx="7348230" cy="523220"/>
            </a:xfrm>
            <a:prstGeom prst="rect">
              <a:avLst/>
            </a:prstGeom>
            <a:noFill/>
          </p:spPr>
          <p:txBody>
            <a:bodyPr wrap="none" rtlCol="0">
              <a:spAutoFit/>
            </a:bodyPr>
            <a:lstStyle/>
            <a:p>
              <a:r>
                <a:rPr lang="de-DE" sz="1400" smtClean="0">
                  <a:solidFill>
                    <a:srgbClr val="FFFF00"/>
                  </a:solidFill>
                </a:rPr>
                <a:t>Nijman, H.L.I.  et.al. (1997) Aggressive behavior on an acute psychiatric admissions ward. </a:t>
              </a:r>
            </a:p>
            <a:p>
              <a:r>
                <a:rPr lang="de-DE" sz="1400" smtClean="0">
                  <a:solidFill>
                    <a:srgbClr val="FFFF00"/>
                  </a:solidFill>
                </a:rPr>
                <a:t>Eur. J. Psychiatry, 11, 106-114</a:t>
              </a:r>
              <a:endParaRPr lang="de-DE" sz="1400">
                <a:solidFill>
                  <a:srgbClr val="FFFF00"/>
                </a:solidFill>
              </a:endParaRPr>
            </a:p>
          </p:txBody>
        </p:sp>
        <p:sp>
          <p:nvSpPr>
            <p:cNvPr id="5" name="Textfeld 4"/>
            <p:cNvSpPr txBox="1"/>
            <p:nvPr/>
          </p:nvSpPr>
          <p:spPr>
            <a:xfrm>
              <a:off x="4353201" y="5589240"/>
              <a:ext cx="4790799" cy="369332"/>
            </a:xfrm>
            <a:prstGeom prst="rect">
              <a:avLst/>
            </a:prstGeom>
            <a:noFill/>
          </p:spPr>
          <p:txBody>
            <a:bodyPr wrap="none" rtlCol="0">
              <a:spAutoFit/>
            </a:bodyPr>
            <a:lstStyle/>
            <a:p>
              <a:r>
                <a:rPr lang="de-DE" smtClean="0"/>
                <a:t>SOAS=Stuff Oberservation Aggression Scale</a:t>
              </a:r>
              <a:endParaRPr lang="de-DE"/>
            </a:p>
          </p:txBody>
        </p:sp>
        <p:cxnSp>
          <p:nvCxnSpPr>
            <p:cNvPr id="7" name="Gerade Verbindung mit Pfeil 6"/>
            <p:cNvCxnSpPr/>
            <p:nvPr/>
          </p:nvCxnSpPr>
          <p:spPr>
            <a:xfrm>
              <a:off x="3275856" y="1988840"/>
              <a:ext cx="4176464" cy="3096344"/>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7524328" y="4797152"/>
              <a:ext cx="1380506" cy="584775"/>
            </a:xfrm>
            <a:prstGeom prst="rect">
              <a:avLst/>
            </a:prstGeom>
            <a:noFill/>
          </p:spPr>
          <p:txBody>
            <a:bodyPr wrap="none" rtlCol="0">
              <a:spAutoFit/>
            </a:bodyPr>
            <a:lstStyle/>
            <a:p>
              <a:pPr algn="ctr"/>
              <a:r>
                <a:rPr lang="de-DE" sz="1600" smtClean="0">
                  <a:solidFill>
                    <a:srgbClr val="FF0000"/>
                  </a:solidFill>
                </a:rPr>
                <a:t>Aggressions-</a:t>
              </a:r>
            </a:p>
            <a:p>
              <a:pPr algn="ctr"/>
              <a:r>
                <a:rPr lang="de-DE" sz="1600" smtClean="0">
                  <a:solidFill>
                    <a:srgbClr val="FF0000"/>
                  </a:solidFill>
                </a:rPr>
                <a:t>ereignis</a:t>
              </a:r>
              <a:endParaRPr lang="de-DE" sz="1600">
                <a:solidFill>
                  <a:srgbClr val="FF0000"/>
                </a:solidFil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62994" y="512763"/>
            <a:ext cx="7018011" cy="4401205"/>
          </a:xfrm>
          <a:prstGeom prst="rect">
            <a:avLst/>
          </a:prstGeom>
          <a:noFill/>
        </p:spPr>
        <p:txBody>
          <a:bodyPr wrap="none" rtlCol="0">
            <a:spAutoFit/>
          </a:bodyPr>
          <a:lstStyle/>
          <a:p>
            <a:r>
              <a:rPr lang="de-DE" sz="2800" b="1" u="sng" smtClean="0">
                <a:solidFill>
                  <a:schemeClr val="bg1"/>
                </a:solidFill>
              </a:rPr>
              <a:t>Forderungen erheben, unbequem werden</a:t>
            </a:r>
          </a:p>
          <a:p>
            <a:endParaRPr lang="de-DE" sz="2800" smtClean="0">
              <a:solidFill>
                <a:srgbClr val="FFFF00"/>
              </a:solidFill>
            </a:endParaRPr>
          </a:p>
          <a:p>
            <a:r>
              <a:rPr lang="de-DE" sz="2800" smtClean="0">
                <a:solidFill>
                  <a:srgbClr val="FFFF00"/>
                </a:solidFill>
              </a:rPr>
              <a:t>nächste Demo: 10. Oktober, Berlin, 12:00 Uhr</a:t>
            </a:r>
          </a:p>
          <a:p>
            <a:r>
              <a:rPr lang="de-DE" sz="2800" smtClean="0">
                <a:solidFill>
                  <a:srgbClr val="FFFF00"/>
                </a:solidFill>
              </a:rPr>
              <a:t>Haupteingang: Ministerium der Gesundheit</a:t>
            </a:r>
          </a:p>
          <a:p>
            <a:r>
              <a:rPr lang="de-DE" sz="2800" smtClean="0">
                <a:solidFill>
                  <a:srgbClr val="FFFF00"/>
                </a:solidFill>
              </a:rPr>
              <a:t>Friedrichstr. 108</a:t>
            </a:r>
          </a:p>
          <a:p>
            <a:endParaRPr lang="de-DE" sz="2800" smtClean="0">
              <a:solidFill>
                <a:srgbClr val="FFFF00"/>
              </a:solidFill>
            </a:endParaRPr>
          </a:p>
          <a:p>
            <a:r>
              <a:rPr lang="de-DE" sz="2800" smtClean="0">
                <a:solidFill>
                  <a:srgbClr val="FFFF00"/>
                </a:solidFill>
              </a:rPr>
              <a:t>Gegen: Richtlinie zu Personalmindestvorgaben.</a:t>
            </a:r>
          </a:p>
          <a:p>
            <a:endParaRPr lang="de-DE" sz="2800" smtClean="0">
              <a:solidFill>
                <a:srgbClr val="FFFF00"/>
              </a:solidFill>
            </a:endParaRPr>
          </a:p>
          <a:p>
            <a:r>
              <a:rPr lang="de-DE" sz="2800" smtClean="0">
                <a:solidFill>
                  <a:srgbClr val="FFFF00"/>
                </a:solidFill>
              </a:rPr>
              <a:t>mehr unter:</a:t>
            </a:r>
          </a:p>
          <a:p>
            <a:r>
              <a:rPr lang="de-DE" sz="2800" smtClean="0">
                <a:solidFill>
                  <a:srgbClr val="FFFF00"/>
                </a:solidFill>
              </a:rPr>
              <a:t>www.mehr-personal.org</a:t>
            </a:r>
            <a:endParaRPr lang="de-DE" sz="2800">
              <a:solidFill>
                <a:srgbClr val="FFFF00"/>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6"/>
          <p:cNvGrpSpPr/>
          <p:nvPr/>
        </p:nvGrpSpPr>
        <p:grpSpPr>
          <a:xfrm>
            <a:off x="251520" y="260350"/>
            <a:ext cx="8892480" cy="6597650"/>
            <a:chOff x="251520" y="260350"/>
            <a:chExt cx="8892480" cy="6597650"/>
          </a:xfrm>
        </p:grpSpPr>
        <p:sp>
          <p:nvSpPr>
            <p:cNvPr id="2052" name="Text Box 4"/>
            <p:cNvSpPr txBox="1">
              <a:spLocks noChangeArrowheads="1"/>
            </p:cNvSpPr>
            <p:nvPr/>
          </p:nvSpPr>
          <p:spPr bwMode="auto">
            <a:xfrm>
              <a:off x="251520" y="404664"/>
              <a:ext cx="5760640" cy="461665"/>
            </a:xfrm>
            <a:prstGeom prst="rect">
              <a:avLst/>
            </a:prstGeom>
            <a:noFill/>
            <a:ln w="9525">
              <a:noFill/>
              <a:miter lim="800000"/>
              <a:headEnd/>
              <a:tailEnd/>
            </a:ln>
            <a:effectLst/>
          </p:spPr>
          <p:txBody>
            <a:bodyPr wrap="square">
              <a:spAutoFit/>
            </a:bodyPr>
            <a:lstStyle/>
            <a:p>
              <a:r>
                <a:rPr lang="de-DE" sz="2400" b="1" u="sng" smtClean="0">
                  <a:solidFill>
                    <a:srgbClr val="FFFF00"/>
                  </a:solidFill>
                </a:rPr>
                <a:t>P</a:t>
              </a:r>
              <a:r>
                <a:rPr lang="de-DE" sz="2400" smtClean="0">
                  <a:solidFill>
                    <a:srgbClr val="FFFF00"/>
                  </a:solidFill>
                </a:rPr>
                <a:t>artizipatives </a:t>
              </a:r>
              <a:r>
                <a:rPr lang="de-DE" sz="2400" b="1" u="sng" smtClean="0">
                  <a:solidFill>
                    <a:srgbClr val="FFFF00"/>
                  </a:solidFill>
                </a:rPr>
                <a:t>I</a:t>
              </a:r>
              <a:r>
                <a:rPr lang="de-DE" sz="2400" smtClean="0">
                  <a:solidFill>
                    <a:srgbClr val="FFFF00"/>
                  </a:solidFill>
                </a:rPr>
                <a:t>nternet</a:t>
              </a:r>
              <a:r>
                <a:rPr lang="de-DE" sz="2400" b="1" u="sng" smtClean="0">
                  <a:solidFill>
                    <a:srgbClr val="FFFF00"/>
                  </a:solidFill>
                </a:rPr>
                <a:t>P</a:t>
              </a:r>
              <a:r>
                <a:rPr lang="de-DE" sz="2400" smtClean="0">
                  <a:solidFill>
                    <a:srgbClr val="FFFF00"/>
                  </a:solidFill>
                </a:rPr>
                <a:t>ortal </a:t>
              </a:r>
              <a:r>
                <a:rPr lang="de-DE" sz="2400" b="1" u="sng" smtClean="0">
                  <a:solidFill>
                    <a:srgbClr val="FFFF00"/>
                  </a:solidFill>
                </a:rPr>
                <a:t>P</a:t>
              </a:r>
              <a:r>
                <a:rPr lang="de-DE" sz="2400" smtClean="0">
                  <a:solidFill>
                    <a:srgbClr val="FFFF00"/>
                  </a:solidFill>
                </a:rPr>
                <a:t>sychiatrie</a:t>
              </a:r>
            </a:p>
          </p:txBody>
        </p:sp>
        <p:pic>
          <p:nvPicPr>
            <p:cNvPr id="3" name="Grafik 2" descr="ASBK-Logo.jpg"/>
            <p:cNvPicPr>
              <a:picLocks noChangeAspect="1"/>
            </p:cNvPicPr>
            <p:nvPr/>
          </p:nvPicPr>
          <p:blipFill>
            <a:blip r:embed="rId2" cstate="print"/>
            <a:stretch>
              <a:fillRect/>
            </a:stretch>
          </p:blipFill>
          <p:spPr>
            <a:xfrm>
              <a:off x="6732588" y="3645024"/>
              <a:ext cx="2411412" cy="1596962"/>
            </a:xfrm>
            <a:prstGeom prst="rect">
              <a:avLst/>
            </a:prstGeom>
          </p:spPr>
        </p:pic>
        <p:pic>
          <p:nvPicPr>
            <p:cNvPr id="4" name="Grafik 3" descr="NPOG-Logo.jpg"/>
            <p:cNvPicPr>
              <a:picLocks noChangeAspect="1"/>
            </p:cNvPicPr>
            <p:nvPr/>
          </p:nvPicPr>
          <p:blipFill>
            <a:blip r:embed="rId3" cstate="print"/>
            <a:stretch>
              <a:fillRect/>
            </a:stretch>
          </p:blipFill>
          <p:spPr>
            <a:xfrm>
              <a:off x="6732588" y="5350867"/>
              <a:ext cx="2411412" cy="1507133"/>
            </a:xfrm>
            <a:prstGeom prst="rect">
              <a:avLst/>
            </a:prstGeom>
          </p:spPr>
        </p:pic>
        <p:pic>
          <p:nvPicPr>
            <p:cNvPr id="5" name="Grafik 4" descr="PIPP-Logo.jpg"/>
            <p:cNvPicPr>
              <a:picLocks noChangeAspect="1"/>
            </p:cNvPicPr>
            <p:nvPr/>
          </p:nvPicPr>
          <p:blipFill>
            <a:blip r:embed="rId4" cstate="print"/>
            <a:stretch>
              <a:fillRect/>
            </a:stretch>
          </p:blipFill>
          <p:spPr>
            <a:xfrm>
              <a:off x="6732588" y="260350"/>
              <a:ext cx="2411412" cy="1607608"/>
            </a:xfrm>
            <a:prstGeom prst="rect">
              <a:avLst/>
            </a:prstGeom>
          </p:spPr>
        </p:pic>
        <p:pic>
          <p:nvPicPr>
            <p:cNvPr id="6" name="Grafik 5" descr="SRZP-Logo.jpg"/>
            <p:cNvPicPr>
              <a:picLocks noChangeAspect="1"/>
            </p:cNvPicPr>
            <p:nvPr/>
          </p:nvPicPr>
          <p:blipFill>
            <a:blip r:embed="rId5" cstate="print"/>
            <a:stretch>
              <a:fillRect/>
            </a:stretch>
          </p:blipFill>
          <p:spPr>
            <a:xfrm>
              <a:off x="6732588" y="1988840"/>
              <a:ext cx="2411412" cy="1560785"/>
            </a:xfrm>
            <a:prstGeom prst="rect">
              <a:avLst/>
            </a:prstGeom>
          </p:spPr>
        </p:pic>
        <p:sp>
          <p:nvSpPr>
            <p:cNvPr id="9" name="Rechteck 8"/>
            <p:cNvSpPr/>
            <p:nvPr/>
          </p:nvSpPr>
          <p:spPr>
            <a:xfrm>
              <a:off x="251520" y="5657671"/>
              <a:ext cx="6481068" cy="1200329"/>
            </a:xfrm>
            <a:prstGeom prst="rect">
              <a:avLst/>
            </a:prstGeom>
          </p:spPr>
          <p:txBody>
            <a:bodyPr wrap="square">
              <a:spAutoFit/>
            </a:bodyPr>
            <a:lstStyle/>
            <a:p>
              <a:r>
                <a:rPr lang="de-DE" smtClean="0">
                  <a:solidFill>
                    <a:srgbClr val="FFFF00"/>
                  </a:solidFill>
                </a:rPr>
                <a:t>Präsentationsseite: 		</a:t>
              </a:r>
              <a:r>
                <a:rPr lang="de-DE" smtClean="0">
                  <a:solidFill>
                    <a:srgbClr val="CCECFF"/>
                  </a:solidFill>
                  <a:hlinkClick r:id="rId6"/>
                </a:rPr>
                <a:t>http://www.srzp.de</a:t>
              </a:r>
              <a:endParaRPr lang="de-DE" smtClean="0">
                <a:solidFill>
                  <a:srgbClr val="CCECFF"/>
                </a:solidFill>
              </a:endParaRPr>
            </a:p>
            <a:p>
              <a:r>
                <a:rPr lang="de-DE" smtClean="0">
                  <a:solidFill>
                    <a:srgbClr val="FFFF00"/>
                  </a:solidFill>
                </a:rPr>
                <a:t>Facebook:		</a:t>
              </a:r>
              <a:r>
                <a:rPr lang="de-DE" smtClean="0">
                  <a:solidFill>
                    <a:srgbClr val="FFFF00"/>
                  </a:solidFill>
                  <a:hlinkClick r:id="rId7"/>
                </a:rPr>
                <a:t>http://www.facebook.com/srzpde</a:t>
              </a:r>
              <a:endParaRPr lang="de-DE" smtClean="0">
                <a:solidFill>
                  <a:srgbClr val="FFFF00"/>
                </a:solidFill>
              </a:endParaRPr>
            </a:p>
            <a:p>
              <a:r>
                <a:rPr lang="de-DE" smtClean="0">
                  <a:solidFill>
                    <a:srgbClr val="FFFF00"/>
                  </a:solidFill>
                </a:rPr>
                <a:t>Institut:			</a:t>
              </a:r>
              <a:r>
                <a:rPr lang="de-DE" smtClean="0">
                  <a:solidFill>
                    <a:srgbClr val="FFFF00"/>
                  </a:solidFill>
                  <a:hlinkClick r:id="rId8"/>
                </a:rPr>
                <a:t>http://www.x-kultursemiotik.de</a:t>
              </a:r>
              <a:endParaRPr lang="de-DE" smtClean="0">
                <a:solidFill>
                  <a:srgbClr val="FFFF00"/>
                </a:solidFill>
              </a:endParaRPr>
            </a:p>
            <a:p>
              <a:endParaRPr lang="de-DE" smtClean="0">
                <a:solidFill>
                  <a:srgbClr val="FFFF00"/>
                </a:solidFill>
                <a:hlinkClick r:id="rId9"/>
              </a:endParaRPr>
            </a:p>
          </p:txBody>
        </p:sp>
        <p:sp>
          <p:nvSpPr>
            <p:cNvPr id="11" name="Rechteck 10"/>
            <p:cNvSpPr/>
            <p:nvPr/>
          </p:nvSpPr>
          <p:spPr>
            <a:xfrm>
              <a:off x="251520" y="2204864"/>
              <a:ext cx="5040560" cy="369332"/>
            </a:xfrm>
            <a:prstGeom prst="rect">
              <a:avLst/>
            </a:prstGeom>
          </p:spPr>
          <p:txBody>
            <a:bodyPr wrap="square">
              <a:spAutoFit/>
            </a:bodyPr>
            <a:lstStyle/>
            <a:p>
              <a:r>
                <a:rPr lang="de-DE" smtClean="0">
                  <a:solidFill>
                    <a:srgbClr val="FFFF00"/>
                  </a:solidFill>
                </a:rPr>
                <a:t>Landing Page:		</a:t>
              </a:r>
              <a:r>
                <a:rPr lang="de-DE" smtClean="0">
                  <a:solidFill>
                    <a:schemeClr val="accent1">
                      <a:lumMod val="20000"/>
                      <a:lumOff val="80000"/>
                    </a:schemeClr>
                  </a:solidFill>
                  <a:hlinkClick r:id="rId10"/>
                </a:rPr>
                <a:t>https://www.pipp.pro</a:t>
              </a:r>
              <a:endParaRPr lang="de-DE" smtClean="0">
                <a:solidFill>
                  <a:schemeClr val="accent1">
                    <a:lumMod val="20000"/>
                    <a:lumOff val="80000"/>
                  </a:schemeClr>
                </a:solidFill>
              </a:endParaRPr>
            </a:p>
          </p:txBody>
        </p:sp>
        <p:sp>
          <p:nvSpPr>
            <p:cNvPr id="12" name="Rechteck 11"/>
            <p:cNvSpPr/>
            <p:nvPr/>
          </p:nvSpPr>
          <p:spPr>
            <a:xfrm>
              <a:off x="251520" y="2636912"/>
              <a:ext cx="5040560" cy="369332"/>
            </a:xfrm>
            <a:prstGeom prst="rect">
              <a:avLst/>
            </a:prstGeom>
          </p:spPr>
          <p:txBody>
            <a:bodyPr wrap="square">
              <a:spAutoFit/>
            </a:bodyPr>
            <a:lstStyle/>
            <a:p>
              <a:r>
                <a:rPr lang="de-DE" smtClean="0">
                  <a:solidFill>
                    <a:srgbClr val="FFFF00"/>
                  </a:solidFill>
                </a:rPr>
                <a:t>Forschung:		</a:t>
              </a:r>
              <a:r>
                <a:rPr lang="de-DE" smtClean="0">
                  <a:solidFill>
                    <a:srgbClr val="FFFF00"/>
                  </a:solidFill>
                  <a:hlinkClick r:id="rId9"/>
                </a:rPr>
                <a:t>https://srzp.pipp.pro</a:t>
              </a:r>
              <a:endParaRPr lang="de-DE" smtClean="0">
                <a:solidFill>
                  <a:srgbClr val="FFFF00"/>
                </a:solidFill>
              </a:endParaRPr>
            </a:p>
          </p:txBody>
        </p:sp>
        <p:sp>
          <p:nvSpPr>
            <p:cNvPr id="13" name="Rechteck 12"/>
            <p:cNvSpPr/>
            <p:nvPr/>
          </p:nvSpPr>
          <p:spPr>
            <a:xfrm>
              <a:off x="251520" y="3068960"/>
              <a:ext cx="5040560" cy="369332"/>
            </a:xfrm>
            <a:prstGeom prst="rect">
              <a:avLst/>
            </a:prstGeom>
          </p:spPr>
          <p:txBody>
            <a:bodyPr wrap="square">
              <a:spAutoFit/>
            </a:bodyPr>
            <a:lstStyle/>
            <a:p>
              <a:r>
                <a:rPr lang="de-DE" smtClean="0">
                  <a:solidFill>
                    <a:srgbClr val="FFFF00"/>
                  </a:solidFill>
                </a:rPr>
                <a:t>Entwicklung:		</a:t>
              </a:r>
              <a:r>
                <a:rPr lang="de-DE" smtClean="0">
                  <a:solidFill>
                    <a:srgbClr val="FFFF00"/>
                  </a:solidFill>
                  <a:hlinkClick r:id="rId11"/>
                </a:rPr>
                <a:t>https://asbk.pipp.pro</a:t>
              </a:r>
              <a:endParaRPr lang="de-DE" smtClean="0">
                <a:solidFill>
                  <a:srgbClr val="FFFF00"/>
                </a:solidFill>
              </a:endParaRPr>
            </a:p>
          </p:txBody>
        </p:sp>
        <p:sp>
          <p:nvSpPr>
            <p:cNvPr id="14" name="Rechteck 13"/>
            <p:cNvSpPr/>
            <p:nvPr/>
          </p:nvSpPr>
          <p:spPr>
            <a:xfrm>
              <a:off x="251520" y="3501008"/>
              <a:ext cx="5040560" cy="369332"/>
            </a:xfrm>
            <a:prstGeom prst="rect">
              <a:avLst/>
            </a:prstGeom>
          </p:spPr>
          <p:txBody>
            <a:bodyPr wrap="square">
              <a:spAutoFit/>
            </a:bodyPr>
            <a:lstStyle/>
            <a:p>
              <a:r>
                <a:rPr lang="de-DE" smtClean="0">
                  <a:solidFill>
                    <a:srgbClr val="FFFF00"/>
                  </a:solidFill>
                </a:rPr>
                <a:t>Diskussion:		</a:t>
              </a:r>
              <a:r>
                <a:rPr lang="de-DE" smtClean="0">
                  <a:solidFill>
                    <a:srgbClr val="FFFF00"/>
                  </a:solidFill>
                  <a:hlinkClick r:id="rId9"/>
                </a:rPr>
                <a:t>https://npog.pipp.pro</a:t>
              </a:r>
              <a:endParaRPr lang="de-DE"/>
            </a:p>
          </p:txBody>
        </p:sp>
        <p:cxnSp>
          <p:nvCxnSpPr>
            <p:cNvPr id="16" name="Gerade Verbindung 15"/>
            <p:cNvCxnSpPr>
              <a:stCxn id="11" idx="3"/>
              <a:endCxn id="5" idx="1"/>
            </p:cNvCxnSpPr>
            <p:nvPr/>
          </p:nvCxnSpPr>
          <p:spPr>
            <a:xfrm flipV="1">
              <a:off x="5292080" y="1064154"/>
              <a:ext cx="1440508" cy="132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12" idx="3"/>
              <a:endCxn id="6" idx="1"/>
            </p:cNvCxnSpPr>
            <p:nvPr/>
          </p:nvCxnSpPr>
          <p:spPr>
            <a:xfrm flipV="1">
              <a:off x="5292080" y="2769233"/>
              <a:ext cx="1440508" cy="52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a:stCxn id="13" idx="3"/>
              <a:endCxn id="3" idx="1"/>
            </p:cNvCxnSpPr>
            <p:nvPr/>
          </p:nvCxnSpPr>
          <p:spPr>
            <a:xfrm>
              <a:off x="5292080" y="3253626"/>
              <a:ext cx="1440508" cy="1189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24"/>
            <p:cNvCxnSpPr>
              <a:stCxn id="14" idx="3"/>
              <a:endCxn id="4" idx="1"/>
            </p:cNvCxnSpPr>
            <p:nvPr/>
          </p:nvCxnSpPr>
          <p:spPr>
            <a:xfrm>
              <a:off x="5292080" y="3685674"/>
              <a:ext cx="1440508" cy="241876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06678" y="1989138"/>
            <a:ext cx="6330644" cy="3354765"/>
          </a:xfrm>
          <a:prstGeom prst="rect">
            <a:avLst/>
          </a:prstGeom>
          <a:noFill/>
        </p:spPr>
        <p:txBody>
          <a:bodyPr wrap="none" rtlCol="0">
            <a:spAutoFit/>
          </a:bodyPr>
          <a:lstStyle/>
          <a:p>
            <a:r>
              <a:rPr lang="de-DE" sz="3200" smtClean="0">
                <a:solidFill>
                  <a:srgbClr val="FFFF00"/>
                </a:solidFill>
              </a:rPr>
              <a:t>Vielen Dank für Ihre Aufmerksamkeit</a:t>
            </a:r>
          </a:p>
          <a:p>
            <a:endParaRPr lang="de-DE" smtClean="0">
              <a:solidFill>
                <a:srgbClr val="FFFF00"/>
              </a:solidFill>
            </a:endParaRPr>
          </a:p>
          <a:p>
            <a:endParaRPr lang="de-DE" smtClean="0">
              <a:solidFill>
                <a:srgbClr val="FFFF00"/>
              </a:solidFill>
            </a:endParaRPr>
          </a:p>
          <a:p>
            <a:pPr algn="ctr"/>
            <a:r>
              <a:rPr lang="de-DE" smtClean="0">
                <a:solidFill>
                  <a:srgbClr val="FFFF00"/>
                </a:solidFill>
              </a:rPr>
              <a:t>	.........</a:t>
            </a:r>
          </a:p>
          <a:p>
            <a:pPr algn="ctr"/>
            <a:endParaRPr lang="de-DE" smtClean="0">
              <a:solidFill>
                <a:srgbClr val="FFFF00"/>
              </a:solidFill>
            </a:endParaRPr>
          </a:p>
          <a:p>
            <a:pPr algn="ctr"/>
            <a:endParaRPr lang="de-DE" smtClean="0">
              <a:solidFill>
                <a:srgbClr val="FFFF00"/>
              </a:solidFill>
            </a:endParaRPr>
          </a:p>
          <a:p>
            <a:pPr algn="ctr"/>
            <a:endParaRPr lang="de-DE" smtClean="0">
              <a:solidFill>
                <a:srgbClr val="FFFF00"/>
              </a:solidFill>
            </a:endParaRPr>
          </a:p>
          <a:p>
            <a:pPr algn="ctr"/>
            <a:r>
              <a:rPr lang="de-DE" smtClean="0">
                <a:solidFill>
                  <a:srgbClr val="FFFF00"/>
                </a:solidFill>
              </a:rPr>
              <a:t>Für Interessierte an einer NPOG-Mitarbeit:</a:t>
            </a:r>
          </a:p>
          <a:p>
            <a:pPr algn="ctr"/>
            <a:endParaRPr lang="de-DE" smtClean="0">
              <a:solidFill>
                <a:srgbClr val="FFFF00"/>
              </a:solidFill>
            </a:endParaRPr>
          </a:p>
          <a:p>
            <a:pPr algn="ctr"/>
            <a:r>
              <a:rPr lang="de-DE" smtClean="0">
                <a:solidFill>
                  <a:srgbClr val="FFFF00"/>
                </a:solidFill>
              </a:rPr>
              <a:t>Stephan Debus</a:t>
            </a:r>
          </a:p>
          <a:p>
            <a:pPr algn="ctr"/>
            <a:r>
              <a:rPr lang="de-DE" smtClean="0">
                <a:solidFill>
                  <a:schemeClr val="bg1"/>
                </a:solidFill>
              </a:rPr>
              <a:t>info@x-kultursemiotik.de</a:t>
            </a:r>
            <a:endParaRPr lang="de-DE">
              <a:solidFill>
                <a:schemeClr val="bg1"/>
              </a:solidFill>
            </a:endParaRPr>
          </a:p>
        </p:txBody>
      </p:sp>
      <p:pic>
        <p:nvPicPr>
          <p:cNvPr id="3" name="Grafik 2" descr="Kugel_RZ.jpg"/>
          <p:cNvPicPr>
            <a:picLocks noChangeAspect="1"/>
          </p:cNvPicPr>
          <p:nvPr/>
        </p:nvPicPr>
        <p:blipFill>
          <a:blip r:embed="rId2" cstate="print"/>
          <a:stretch>
            <a:fillRect/>
          </a:stretch>
        </p:blipFill>
        <p:spPr>
          <a:xfrm>
            <a:off x="8666076" y="0"/>
            <a:ext cx="477923" cy="4766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86584" y="549275"/>
            <a:ext cx="7818422" cy="2677656"/>
          </a:xfrm>
          <a:prstGeom prst="rect">
            <a:avLst/>
          </a:prstGeom>
          <a:noFill/>
        </p:spPr>
        <p:txBody>
          <a:bodyPr wrap="none" rtlCol="0">
            <a:spAutoFit/>
          </a:bodyPr>
          <a:lstStyle/>
          <a:p>
            <a:pPr algn="ctr"/>
            <a:r>
              <a:rPr lang="de-DE" sz="2800" b="1" u="sng" smtClean="0">
                <a:solidFill>
                  <a:srgbClr val="FFFF00"/>
                </a:solidFill>
              </a:rPr>
              <a:t>SRZP-Projekt:</a:t>
            </a:r>
          </a:p>
          <a:p>
            <a:endParaRPr lang="de-DE" sz="2800" smtClean="0">
              <a:solidFill>
                <a:srgbClr val="FFFF00"/>
              </a:solidFill>
            </a:endParaRPr>
          </a:p>
          <a:p>
            <a:pPr algn="ctr"/>
            <a:r>
              <a:rPr lang="de-DE" sz="2800" smtClean="0">
                <a:solidFill>
                  <a:srgbClr val="FFFF00"/>
                </a:solidFill>
              </a:rPr>
              <a:t>„Simulation und Reduktion von Zwangsmaßnahmen</a:t>
            </a:r>
          </a:p>
          <a:p>
            <a:pPr algn="ctr"/>
            <a:r>
              <a:rPr lang="de-DE" sz="2800" smtClean="0">
                <a:solidFill>
                  <a:srgbClr val="FFFF00"/>
                </a:solidFill>
              </a:rPr>
              <a:t>in der Psychiatrie“</a:t>
            </a:r>
          </a:p>
          <a:p>
            <a:pPr algn="ctr"/>
            <a:endParaRPr lang="de-DE" sz="2800" smtClean="0">
              <a:solidFill>
                <a:srgbClr val="FFFF00"/>
              </a:solidFill>
            </a:endParaRPr>
          </a:p>
          <a:p>
            <a:pPr algn="ctr"/>
            <a:endParaRPr lang="de-DE" sz="2800" smtClean="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M-2-psychpraxis_2019_S1_Ausgabe-Approval_Seite_01.jpg"/>
          <p:cNvPicPr>
            <a:picLocks noChangeAspect="1"/>
          </p:cNvPicPr>
          <p:nvPr/>
        </p:nvPicPr>
        <p:blipFill>
          <a:blip r:embed="rId2" cstate="print"/>
          <a:srcRect r="3819"/>
          <a:stretch>
            <a:fillRect/>
          </a:stretch>
        </p:blipFill>
        <p:spPr>
          <a:xfrm>
            <a:off x="1999213" y="0"/>
            <a:ext cx="4949051"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70627" y="549275"/>
            <a:ext cx="5602752" cy="4401205"/>
          </a:xfrm>
          <a:prstGeom prst="rect">
            <a:avLst/>
          </a:prstGeom>
          <a:noFill/>
        </p:spPr>
        <p:txBody>
          <a:bodyPr wrap="none" rtlCol="0">
            <a:spAutoFit/>
          </a:bodyPr>
          <a:lstStyle/>
          <a:p>
            <a:pPr algn="ctr"/>
            <a:r>
              <a:rPr lang="de-DE" sz="2800" b="1" u="sng" smtClean="0">
                <a:solidFill>
                  <a:srgbClr val="FFFF00"/>
                </a:solidFill>
              </a:rPr>
              <a:t>SRZP-Projekt</a:t>
            </a:r>
            <a:r>
              <a:rPr lang="de-DE" sz="2800" smtClean="0">
                <a:solidFill>
                  <a:srgbClr val="FFFF00"/>
                </a:solidFill>
              </a:rPr>
              <a:t> </a:t>
            </a:r>
          </a:p>
          <a:p>
            <a:endParaRPr lang="de-DE" sz="2800" smtClean="0">
              <a:solidFill>
                <a:srgbClr val="FFFF00"/>
              </a:solidFill>
            </a:endParaRPr>
          </a:p>
          <a:p>
            <a:r>
              <a:rPr lang="de-DE" sz="2800" smtClean="0">
                <a:solidFill>
                  <a:srgbClr val="FFFF00"/>
                </a:solidFill>
              </a:rPr>
              <a:t>untersucht Zwangsmaßnahmen als: </a:t>
            </a:r>
          </a:p>
          <a:p>
            <a:endParaRPr lang="de-DE" sz="2800" b="1" u="sng" smtClean="0">
              <a:solidFill>
                <a:srgbClr val="FFFF00"/>
              </a:solidFill>
            </a:endParaRPr>
          </a:p>
          <a:p>
            <a:r>
              <a:rPr lang="de-DE" sz="2800" b="1" u="sng" smtClean="0">
                <a:solidFill>
                  <a:srgbClr val="FFFF00"/>
                </a:solidFill>
              </a:rPr>
              <a:t>psychiatrische Unfälle </a:t>
            </a:r>
            <a:r>
              <a:rPr lang="de-DE" sz="2800" smtClean="0">
                <a:solidFill>
                  <a:srgbClr val="FFFF00"/>
                </a:solidFill>
              </a:rPr>
              <a:t>in</a:t>
            </a:r>
          </a:p>
          <a:p>
            <a:r>
              <a:rPr lang="de-DE" sz="2800" b="1" u="sng" smtClean="0">
                <a:solidFill>
                  <a:srgbClr val="FFFF00"/>
                </a:solidFill>
              </a:rPr>
              <a:t>typischen  Gefährdungssituationen</a:t>
            </a:r>
            <a:r>
              <a:rPr lang="de-DE" sz="2800" smtClean="0">
                <a:solidFill>
                  <a:srgbClr val="FFFF00"/>
                </a:solidFill>
              </a:rPr>
              <a:t>, </a:t>
            </a:r>
          </a:p>
          <a:p>
            <a:endParaRPr lang="de-DE" sz="2800" smtClean="0">
              <a:solidFill>
                <a:srgbClr val="FFFF00"/>
              </a:solidFill>
            </a:endParaRPr>
          </a:p>
          <a:p>
            <a:r>
              <a:rPr lang="de-DE" sz="2800" smtClean="0">
                <a:solidFill>
                  <a:srgbClr val="FFFF00"/>
                </a:solidFill>
              </a:rPr>
              <a:t>d.h. solche Notfall-Situationen, </a:t>
            </a:r>
          </a:p>
          <a:p>
            <a:r>
              <a:rPr lang="de-DE" sz="2800" smtClean="0">
                <a:solidFill>
                  <a:srgbClr val="FFFF00"/>
                </a:solidFill>
              </a:rPr>
              <a:t>in denen der Versuch scheitert,</a:t>
            </a:r>
          </a:p>
          <a:p>
            <a:r>
              <a:rPr lang="de-DE" sz="2800" smtClean="0">
                <a:solidFill>
                  <a:srgbClr val="FFFF00"/>
                </a:solidFill>
              </a:rPr>
              <a:t>Zwang zu vermeiden.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13100" y="2708275"/>
            <a:ext cx="2151063" cy="457200"/>
          </a:xfrm>
          <a:prstGeom prst="rect">
            <a:avLst/>
          </a:prstGeom>
          <a:noFill/>
          <a:ln w="9525" algn="ctr">
            <a:noFill/>
            <a:miter lim="800000"/>
            <a:headEnd/>
            <a:tailEnd/>
          </a:ln>
          <a:effectLst/>
        </p:spPr>
        <p:txBody>
          <a:bodyPr wrap="none">
            <a:spAutoFit/>
          </a:bodyPr>
          <a:lstStyle/>
          <a:p>
            <a:pPr algn="ctr"/>
            <a:r>
              <a:rPr lang="de-DE" sz="2400"/>
              <a:t>Bild: Snapshot</a:t>
            </a:r>
          </a:p>
        </p:txBody>
      </p:sp>
      <p:pic>
        <p:nvPicPr>
          <p:cNvPr id="7171" name="Picture 3" descr="Szene 3-Bild-1"/>
          <p:cNvPicPr>
            <a:picLocks noChangeAspect="1" noChangeArrowheads="1"/>
          </p:cNvPicPr>
          <p:nvPr/>
        </p:nvPicPr>
        <p:blipFill>
          <a:blip r:embed="rId2" cstate="print"/>
          <a:srcRect/>
          <a:stretch>
            <a:fillRect/>
          </a:stretch>
        </p:blipFill>
        <p:spPr bwMode="auto">
          <a:xfrm>
            <a:off x="0" y="798513"/>
            <a:ext cx="9144000" cy="5143500"/>
          </a:xfrm>
          <a:prstGeom prst="rect">
            <a:avLst/>
          </a:prstGeom>
          <a:noFill/>
        </p:spPr>
      </p:pic>
      <p:pic>
        <p:nvPicPr>
          <p:cNvPr id="4" name="Grafik 3" descr="Kugel_RZ.jpg"/>
          <p:cNvPicPr>
            <a:picLocks noChangeAspect="1"/>
          </p:cNvPicPr>
          <p:nvPr/>
        </p:nvPicPr>
        <p:blipFill>
          <a:blip r:embed="rId3" cstate="print"/>
          <a:stretch>
            <a:fillRect/>
          </a:stretch>
        </p:blipFill>
        <p:spPr>
          <a:xfrm>
            <a:off x="8666076" y="0"/>
            <a:ext cx="477923" cy="4766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Benutzerdefiniert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E5F1"/>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Bildschirmpräsentation (4:3)</PresentationFormat>
  <Paragraphs>858</Paragraphs>
  <Slides>52</Slides>
  <Notes>1</Notes>
  <HiddenSlides>0</HiddenSlides>
  <MMClips>0</MMClips>
  <ScaleCrop>false</ScaleCrop>
  <HeadingPairs>
    <vt:vector size="4" baseType="variant">
      <vt:variant>
        <vt:lpstr>Design</vt:lpstr>
      </vt:variant>
      <vt:variant>
        <vt:i4>1</vt:i4>
      </vt:variant>
      <vt:variant>
        <vt:lpstr>Folientitel</vt:lpstr>
      </vt:variant>
      <vt:variant>
        <vt:i4>52</vt:i4>
      </vt:variant>
    </vt:vector>
  </HeadingPairs>
  <TitlesOfParts>
    <vt:vector size="53"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Debus</dc:creator>
  <cp:lastModifiedBy>Debus</cp:lastModifiedBy>
  <cp:revision>164</cp:revision>
  <dcterms:created xsi:type="dcterms:W3CDTF">2019-02-08T10:04:26Z</dcterms:created>
  <dcterms:modified xsi:type="dcterms:W3CDTF">2019-11-19T18:49:17Z</dcterms:modified>
</cp:coreProperties>
</file>